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44" r:id="rId2"/>
    <p:sldId id="347" r:id="rId3"/>
    <p:sldId id="388" r:id="rId4"/>
    <p:sldId id="389" r:id="rId5"/>
    <p:sldId id="390" r:id="rId6"/>
    <p:sldId id="391" r:id="rId7"/>
    <p:sldId id="357" r:id="rId8"/>
    <p:sldId id="358" r:id="rId9"/>
    <p:sldId id="361" r:id="rId10"/>
    <p:sldId id="362" r:id="rId11"/>
    <p:sldId id="359" r:id="rId12"/>
    <p:sldId id="360" r:id="rId13"/>
    <p:sldId id="392" r:id="rId14"/>
    <p:sldId id="414" r:id="rId15"/>
    <p:sldId id="411" r:id="rId16"/>
    <p:sldId id="412" r:id="rId17"/>
    <p:sldId id="429" r:id="rId18"/>
    <p:sldId id="363" r:id="rId19"/>
    <p:sldId id="365" r:id="rId20"/>
    <p:sldId id="394" r:id="rId21"/>
    <p:sldId id="366" r:id="rId22"/>
    <p:sldId id="396" r:id="rId23"/>
    <p:sldId id="373" r:id="rId24"/>
    <p:sldId id="374" r:id="rId25"/>
    <p:sldId id="402" r:id="rId26"/>
    <p:sldId id="419" r:id="rId27"/>
    <p:sldId id="401" r:id="rId28"/>
    <p:sldId id="376" r:id="rId29"/>
    <p:sldId id="377" r:id="rId30"/>
    <p:sldId id="369" r:id="rId31"/>
    <p:sldId id="371" r:id="rId32"/>
    <p:sldId id="430" r:id="rId33"/>
    <p:sldId id="372" r:id="rId34"/>
    <p:sldId id="432" r:id="rId35"/>
    <p:sldId id="400" r:id="rId36"/>
    <p:sldId id="431" r:id="rId37"/>
    <p:sldId id="404" r:id="rId38"/>
    <p:sldId id="405" r:id="rId39"/>
    <p:sldId id="351" r:id="rId40"/>
    <p:sldId id="352" r:id="rId41"/>
    <p:sldId id="375" r:id="rId42"/>
    <p:sldId id="433" r:id="rId43"/>
    <p:sldId id="434" r:id="rId44"/>
    <p:sldId id="378" r:id="rId45"/>
    <p:sldId id="380" r:id="rId46"/>
    <p:sldId id="435" r:id="rId47"/>
    <p:sldId id="436" r:id="rId48"/>
    <p:sldId id="413" r:id="rId49"/>
    <p:sldId id="437" r:id="rId50"/>
    <p:sldId id="349" r:id="rId51"/>
    <p:sldId id="350" r:id="rId52"/>
    <p:sldId id="425" r:id="rId53"/>
    <p:sldId id="438" r:id="rId54"/>
    <p:sldId id="427" r:id="rId55"/>
    <p:sldId id="440" r:id="rId56"/>
    <p:sldId id="355" r:id="rId57"/>
    <p:sldId id="356" r:id="rId58"/>
    <p:sldId id="428" r:id="rId59"/>
    <p:sldId id="439" r:id="rId60"/>
    <p:sldId id="410" r:id="rId61"/>
    <p:sldId id="441" r:id="rId62"/>
    <p:sldId id="387" r:id="rId63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AE"/>
    <a:srgbClr val="FBB27F"/>
    <a:srgbClr val="EC1551"/>
    <a:srgbClr val="268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7" autoAdjust="0"/>
    <p:restoredTop sz="94660"/>
  </p:normalViewPr>
  <p:slideViewPr>
    <p:cSldViewPr>
      <p:cViewPr>
        <p:scale>
          <a:sx n="49" d="100"/>
          <a:sy n="49" d="100"/>
        </p:scale>
        <p:origin x="-149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B9720-FA38-4717-BA03-90BD0681B57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C6B41-DB9B-441D-B56B-27CC79C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n-US" baseline="0" dirty="0" smtClean="0"/>
              <a:t> Summary 7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7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8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2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2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54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3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Q7.19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0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3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A8E5D-CA5D-48EE-A714-E8885A4766C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20092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4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4886D-5654-40BE-91B4-4C7483C2697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945870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6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n-US" baseline="0" dirty="0" smtClean="0"/>
              <a:t> 7 Unnumbered Figure, Page 205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51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6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76360-D1E6-4D46-A6E3-C9C4CFBACAF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295049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8C235-8537-449A-A183-297B68A0A5FB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660667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n-US" baseline="0" dirty="0" smtClean="0"/>
              <a:t> Summary 6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4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FC9EF-8F0C-40E8-979B-D31CBE5BE251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2251483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DAB17-DEF8-4635-9819-546D34C125AE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2327652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P7.65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8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P7.69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9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P7.69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0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66E51-7E75-485F-8CBE-F0CAF8844EAF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2564017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2BD12-4E56-4703-8EBD-4658A41A8BE4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30378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P7.70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3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79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CF8B4-17AB-469B-AC14-1881FE3D5CE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4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83272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2FF9F-B103-4CB3-AC98-58B199C3459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629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99914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8E656-59A0-4D54-AA16-96254258680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833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4455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8DA43-B890-4867-917B-81F4D1D9EA4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03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16524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6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2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8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5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8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6942-3687-416E-B514-2A7250E0FD0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6.xml"/><Relationship Id="rId7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0.emf"/><Relationship Id="rId4" Type="http://schemas.openxmlformats.org/officeDocument/2006/relationships/tags" Target="../tags/tag7.xml"/><Relationship Id="rId9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tags" Target="../tags/tag9.xml"/><Relationship Id="rId7" Type="http://schemas.openxmlformats.org/officeDocument/2006/relationships/image" Target="../media/image46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tags" Target="../tags/tag12.xml"/><Relationship Id="rId7" Type="http://schemas.openxmlformats.org/officeDocument/2006/relationships/image" Target="../media/image5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tags" Target="../tags/tag16.xml"/><Relationship Id="rId7" Type="http://schemas.openxmlformats.org/officeDocument/2006/relationships/image" Target="../media/image7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2.emf"/><Relationship Id="rId4" Type="http://schemas.openxmlformats.org/officeDocument/2006/relationships/tags" Target="../tags/tag17.xml"/><Relationship Id="rId9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tags" Target="../tags/tag19.xml"/><Relationship Id="rId7" Type="http://schemas.openxmlformats.org/officeDocument/2006/relationships/oleObject" Target="../embeddings/oleObject6.bin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5.jp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tags" Target="../tags/tag22.xml"/><Relationship Id="rId7" Type="http://schemas.openxmlformats.org/officeDocument/2006/relationships/oleObject" Target="../embeddings/oleObject7.bin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tags" Target="../tags/tag26.xml"/><Relationship Id="rId7" Type="http://schemas.openxmlformats.org/officeDocument/2006/relationships/oleObject" Target="../embeddings/oleObject8.bin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2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9.png"/><Relationship Id="rId3" Type="http://schemas.openxmlformats.org/officeDocument/2006/relationships/image" Target="../media/image72.jpeg"/><Relationship Id="rId7" Type="http://schemas.openxmlformats.org/officeDocument/2006/relationships/image" Target="../media/image89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97.png"/><Relationship Id="rId5" Type="http://schemas.openxmlformats.org/officeDocument/2006/relationships/image" Target="../media/image95.png"/><Relationship Id="rId15" Type="http://schemas.openxmlformats.org/officeDocument/2006/relationships/image" Target="../media/image101.png"/><Relationship Id="rId10" Type="http://schemas.openxmlformats.org/officeDocument/2006/relationships/image" Target="../media/image93.png"/><Relationship Id="rId4" Type="http://schemas.openxmlformats.org/officeDocument/2006/relationships/image" Target="../media/image94.png"/><Relationship Id="rId9" Type="http://schemas.openxmlformats.org/officeDocument/2006/relationships/image" Target="../media/image92.png"/><Relationship Id="rId1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tags" Target="../tags/tag30.xml"/><Relationship Id="rId7" Type="http://schemas.openxmlformats.org/officeDocument/2006/relationships/oleObject" Target="../embeddings/oleObject9.bin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5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7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77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81fCrQO7f5L.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117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8099425" cy="9906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500" dirty="0" smtClean="0">
                <a:solidFill>
                  <a:schemeClr val="bg1"/>
                </a:solidFill>
              </a:rPr>
              <a:t>Chapter 7</a:t>
            </a:r>
            <a:endParaRPr lang="en-US" altLang="en-US" sz="55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200400" y="4495800"/>
            <a:ext cx="4727575" cy="20701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500" dirty="0" smtClean="0">
                <a:solidFill>
                  <a:schemeClr val="bg1"/>
                </a:solidFill>
              </a:rPr>
              <a:t>Rotational Motion</a:t>
            </a:r>
            <a:endParaRPr lang="en-US" altLang="en-US" sz="2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613" name="Picture 5" descr="07_01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3081"/>
          <a:stretch>
            <a:fillRect/>
          </a:stretch>
        </p:blipFill>
        <p:spPr bwMode="auto">
          <a:xfrm>
            <a:off x="309563" y="1187450"/>
            <a:ext cx="8548687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4614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7-18</a:t>
            </a:r>
          </a:p>
        </p:txBody>
      </p:sp>
      <p:sp>
        <p:nvSpPr>
          <p:cNvPr id="5" name="Rectangle 4"/>
          <p:cNvSpPr/>
          <p:nvPr/>
        </p:nvSpPr>
        <p:spPr>
          <a:xfrm>
            <a:off x="943453" y="99300"/>
            <a:ext cx="75909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Linear and Circular motion compared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673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Text Box 3"/>
          <p:cNvSpPr txBox="1">
            <a:spLocks/>
          </p:cNvSpPr>
          <p:nvPr/>
        </p:nvSpPr>
        <p:spPr bwMode="auto">
          <a:xfrm>
            <a:off x="503238" y="695325"/>
            <a:ext cx="5843587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41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9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>
                <a:solidFill>
                  <a:srgbClr val="000000"/>
                </a:solidFill>
                <a:latin typeface="Arial" panose="020B0604020202020204" pitchFamily="34" charset="0"/>
              </a:rPr>
              <a:t>Two coins rotate on a turntable. Coin B is twice as far from the axis as coin A.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GB" altLang="en-US" sz="2200">
                <a:solidFill>
                  <a:srgbClr val="000000"/>
                </a:solidFill>
                <a:latin typeface="Arial" panose="020B0604020202020204" pitchFamily="34" charset="0"/>
              </a:rPr>
              <a:t>The speed of A is twice that of B.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The speed of A equals that of B.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The speed of A is half that of B.</a:t>
            </a:r>
          </a:p>
        </p:txBody>
      </p:sp>
      <p:sp>
        <p:nvSpPr>
          <p:cNvPr id="1037330" name="Text Box 18"/>
          <p:cNvSpPr txBox="1">
            <a:spLocks/>
          </p:cNvSpPr>
          <p:nvPr/>
        </p:nvSpPr>
        <p:spPr bwMode="auto">
          <a:xfrm>
            <a:off x="477838" y="98425"/>
            <a:ext cx="45942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1037331" name="Rectangle 19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7-15</a:t>
            </a:r>
          </a:p>
        </p:txBody>
      </p:sp>
      <p:pic>
        <p:nvPicPr>
          <p:cNvPr id="1037334" name="Picture 22" descr="07_13_Sl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998538"/>
            <a:ext cx="2727325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33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115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Text Box 2"/>
          <p:cNvSpPr txBox="1">
            <a:spLocks/>
          </p:cNvSpPr>
          <p:nvPr/>
        </p:nvSpPr>
        <p:spPr bwMode="auto">
          <a:xfrm>
            <a:off x="495300" y="103188"/>
            <a:ext cx="45942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1039378" name="Rectangle 18"/>
          <p:cNvSpPr>
            <a:spLocks/>
          </p:cNvSpPr>
          <p:nvPr/>
        </p:nvSpPr>
        <p:spPr bwMode="auto">
          <a:xfrm>
            <a:off x="515938" y="3544888"/>
            <a:ext cx="46831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  <a:ea typeface="ヒラギノ角ゴ Pro W3" pitchFamily="48" charset="-128"/>
              <a:sym typeface="Gill Sans" pitchFamily="48" charset="0"/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Twice the radius means twice the speed</a:t>
            </a:r>
          </a:p>
        </p:txBody>
      </p:sp>
      <p:sp>
        <p:nvSpPr>
          <p:cNvPr id="1039382" name="Text Box 22"/>
          <p:cNvSpPr txBox="1">
            <a:spLocks/>
          </p:cNvSpPr>
          <p:nvPr/>
        </p:nvSpPr>
        <p:spPr bwMode="auto">
          <a:xfrm>
            <a:off x="503238" y="695325"/>
            <a:ext cx="5843587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41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9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>
                <a:solidFill>
                  <a:srgbClr val="000000"/>
                </a:solidFill>
                <a:latin typeface="Arial" panose="020B0604020202020204" pitchFamily="34" charset="0"/>
              </a:rPr>
              <a:t>Two coins rotate on a turntable. Coin B is twice as far from the axis as coin A.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GB" altLang="en-US" sz="2200">
                <a:solidFill>
                  <a:srgbClr val="000000"/>
                </a:solidFill>
                <a:latin typeface="Arial" panose="020B0604020202020204" pitchFamily="34" charset="0"/>
              </a:rPr>
              <a:t>The speed of A is twice that of B.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The speed of A equals that of B.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The speed of A is half that of B.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ea typeface="ヒラギノ角ゴ Pro W3" pitchFamily="48" charset="-128"/>
              <a:sym typeface="Gill Sans" pitchFamily="48" charset="0"/>
            </a:endParaRPr>
          </a:p>
        </p:txBody>
      </p:sp>
      <p:sp>
        <p:nvSpPr>
          <p:cNvPr id="1039383" name="Rectangle 23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7-16</a:t>
            </a:r>
          </a:p>
        </p:txBody>
      </p:sp>
      <p:graphicFrame>
        <p:nvGraphicFramePr>
          <p:cNvPr id="1039387" name="Object 27"/>
          <p:cNvGraphicFramePr>
            <a:graphicFrameLocks noChangeAspect="1"/>
          </p:cNvGraphicFramePr>
          <p:nvPr/>
        </p:nvGraphicFramePr>
        <p:xfrm>
          <a:off x="558800" y="3549650"/>
          <a:ext cx="1066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5" imgW="571320" imgH="164880" progId="Equation.DSMT4">
                  <p:embed/>
                </p:oleObj>
              </mc:Choice>
              <mc:Fallback>
                <p:oleObj name="Equation" r:id="rId5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549650"/>
                        <a:ext cx="10668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9388" name="Picture 28" descr="07_16_Sl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996950"/>
            <a:ext cx="27178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8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0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52600"/>
            <a:ext cx="8546592" cy="3407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75909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 types of related motion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5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ChSum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67701"/>
            <a:ext cx="4849368" cy="4588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75909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Tangential velocity of circular motion can become linear motion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7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4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286000"/>
            <a:ext cx="8546592" cy="2987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75909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Tangential velocity of circular motion can become linear motion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2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4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7" y="2362200"/>
            <a:ext cx="8546592" cy="2706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75909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Tangential velocity of circular motion can become linear motion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5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3192780" y="2060082"/>
            <a:ext cx="4544580" cy="3681730"/>
          </a:xfrm>
          <a:custGeom>
            <a:avLst/>
            <a:gdLst>
              <a:gd name="connsiteX0" fmla="*/ 0 w 4879571"/>
              <a:gd name="connsiteY0" fmla="*/ 2519245 h 2693812"/>
              <a:gd name="connsiteX1" fmla="*/ 2527069 w 4879571"/>
              <a:gd name="connsiteY1" fmla="*/ 489 h 2693812"/>
              <a:gd name="connsiteX2" fmla="*/ 4879571 w 4879571"/>
              <a:gd name="connsiteY2" fmla="*/ 2693812 h 2693812"/>
              <a:gd name="connsiteX0" fmla="*/ 0 w 3277924"/>
              <a:gd name="connsiteY0" fmla="*/ 848476 h 3079191"/>
              <a:gd name="connsiteX1" fmla="*/ 925422 w 3277924"/>
              <a:gd name="connsiteY1" fmla="*/ 385868 h 3079191"/>
              <a:gd name="connsiteX2" fmla="*/ 3277924 w 3277924"/>
              <a:gd name="connsiteY2" fmla="*/ 3079191 h 3079191"/>
              <a:gd name="connsiteX0" fmla="*/ 0 w 3277924"/>
              <a:gd name="connsiteY0" fmla="*/ 568706 h 2799421"/>
              <a:gd name="connsiteX1" fmla="*/ 925422 w 3277924"/>
              <a:gd name="connsiteY1" fmla="*/ 106098 h 2799421"/>
              <a:gd name="connsiteX2" fmla="*/ 3277924 w 3277924"/>
              <a:gd name="connsiteY2" fmla="*/ 2799421 h 2799421"/>
              <a:gd name="connsiteX0" fmla="*/ 0 w 3277924"/>
              <a:gd name="connsiteY0" fmla="*/ 492050 h 2722765"/>
              <a:gd name="connsiteX1" fmla="*/ 1166530 w 3277924"/>
              <a:gd name="connsiteY1" fmla="*/ 116227 h 2722765"/>
              <a:gd name="connsiteX2" fmla="*/ 3277924 w 3277924"/>
              <a:gd name="connsiteY2" fmla="*/ 2722765 h 2722765"/>
              <a:gd name="connsiteX0" fmla="*/ 0 w 3277924"/>
              <a:gd name="connsiteY0" fmla="*/ 492050 h 2722765"/>
              <a:gd name="connsiteX1" fmla="*/ 1166530 w 3277924"/>
              <a:gd name="connsiteY1" fmla="*/ 116227 h 2722765"/>
              <a:gd name="connsiteX2" fmla="*/ 3277924 w 3277924"/>
              <a:gd name="connsiteY2" fmla="*/ 2722765 h 2722765"/>
              <a:gd name="connsiteX0" fmla="*/ 0 w 3277924"/>
              <a:gd name="connsiteY0" fmla="*/ 492050 h 2722765"/>
              <a:gd name="connsiteX1" fmla="*/ 1166530 w 3277924"/>
              <a:gd name="connsiteY1" fmla="*/ 116227 h 2722765"/>
              <a:gd name="connsiteX2" fmla="*/ 3277924 w 3277924"/>
              <a:gd name="connsiteY2" fmla="*/ 2722765 h 27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7924" h="2722765">
                <a:moveTo>
                  <a:pt x="0" y="492050"/>
                </a:moveTo>
                <a:cubicBezTo>
                  <a:pt x="133578" y="373038"/>
                  <a:pt x="620209" y="-255559"/>
                  <a:pt x="1166530" y="116227"/>
                </a:cubicBezTo>
                <a:cubicBezTo>
                  <a:pt x="1712851" y="488013"/>
                  <a:pt x="2447846" y="1199052"/>
                  <a:pt x="3277924" y="2722765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149039"/>
            <a:ext cx="75909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Combination motion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66800" y="2667000"/>
            <a:ext cx="6477000" cy="3074812"/>
          </a:xfrm>
          <a:custGeom>
            <a:avLst/>
            <a:gdLst>
              <a:gd name="connsiteX0" fmla="*/ 0 w 4879571"/>
              <a:gd name="connsiteY0" fmla="*/ 2519245 h 2693812"/>
              <a:gd name="connsiteX1" fmla="*/ 2527069 w 4879571"/>
              <a:gd name="connsiteY1" fmla="*/ 489 h 2693812"/>
              <a:gd name="connsiteX2" fmla="*/ 4879571 w 4879571"/>
              <a:gd name="connsiteY2" fmla="*/ 2693812 h 269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9571" h="2693812">
                <a:moveTo>
                  <a:pt x="0" y="2519245"/>
                </a:moveTo>
                <a:cubicBezTo>
                  <a:pt x="856903" y="1245319"/>
                  <a:pt x="1713807" y="-28606"/>
                  <a:pt x="2527069" y="489"/>
                </a:cubicBezTo>
                <a:cubicBezTo>
                  <a:pt x="3340331" y="29583"/>
                  <a:pt x="4109951" y="1361697"/>
                  <a:pt x="4879571" y="269381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/>
          <p:nvPr/>
        </p:nvSpPr>
        <p:spPr>
          <a:xfrm rot="6461977">
            <a:off x="1506480" y="4478280"/>
            <a:ext cx="457200" cy="457200"/>
          </a:xfrm>
          <a:prstGeom prst="chord">
            <a:avLst>
              <a:gd name="adj1" fmla="val 2700000"/>
              <a:gd name="adj2" fmla="val 15727459"/>
            </a:avLst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7261977">
            <a:off x="1506481" y="4482220"/>
            <a:ext cx="457200" cy="457200"/>
          </a:xfrm>
          <a:prstGeom prst="chord">
            <a:avLst>
              <a:gd name="adj1" fmla="val 4569769"/>
              <a:gd name="adj2" fmla="val 13908486"/>
            </a:avLst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28800" y="3223497"/>
            <a:ext cx="1104207" cy="132221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22360" y="3393960"/>
                <a:ext cx="4093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360" y="3393960"/>
                <a:ext cx="409343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hord 10"/>
          <p:cNvSpPr/>
          <p:nvPr/>
        </p:nvSpPr>
        <p:spPr>
          <a:xfrm rot="4729377">
            <a:off x="3094903" y="2554576"/>
            <a:ext cx="457200" cy="457200"/>
          </a:xfrm>
          <a:prstGeom prst="chord">
            <a:avLst>
              <a:gd name="adj1" fmla="val 2700000"/>
              <a:gd name="adj2" fmla="val 15727459"/>
            </a:avLst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22561" y="3124201"/>
            <a:ext cx="3692640" cy="2617611"/>
          </a:xfrm>
          <a:custGeom>
            <a:avLst/>
            <a:gdLst>
              <a:gd name="connsiteX0" fmla="*/ 0 w 4879571"/>
              <a:gd name="connsiteY0" fmla="*/ 2519245 h 2693812"/>
              <a:gd name="connsiteX1" fmla="*/ 2527069 w 4879571"/>
              <a:gd name="connsiteY1" fmla="*/ 489 h 2693812"/>
              <a:gd name="connsiteX2" fmla="*/ 4879571 w 4879571"/>
              <a:gd name="connsiteY2" fmla="*/ 2693812 h 2693812"/>
              <a:gd name="connsiteX0" fmla="*/ 0 w 3277924"/>
              <a:gd name="connsiteY0" fmla="*/ 848476 h 3079191"/>
              <a:gd name="connsiteX1" fmla="*/ 925422 w 3277924"/>
              <a:gd name="connsiteY1" fmla="*/ 385868 h 3079191"/>
              <a:gd name="connsiteX2" fmla="*/ 3277924 w 3277924"/>
              <a:gd name="connsiteY2" fmla="*/ 3079191 h 3079191"/>
              <a:gd name="connsiteX0" fmla="*/ 0 w 3277924"/>
              <a:gd name="connsiteY0" fmla="*/ 568706 h 2799421"/>
              <a:gd name="connsiteX1" fmla="*/ 925422 w 3277924"/>
              <a:gd name="connsiteY1" fmla="*/ 106098 h 2799421"/>
              <a:gd name="connsiteX2" fmla="*/ 3277924 w 3277924"/>
              <a:gd name="connsiteY2" fmla="*/ 2799421 h 2799421"/>
              <a:gd name="connsiteX0" fmla="*/ 0 w 3277924"/>
              <a:gd name="connsiteY0" fmla="*/ 492050 h 2722765"/>
              <a:gd name="connsiteX1" fmla="*/ 1166530 w 3277924"/>
              <a:gd name="connsiteY1" fmla="*/ 116227 h 2722765"/>
              <a:gd name="connsiteX2" fmla="*/ 3277924 w 3277924"/>
              <a:gd name="connsiteY2" fmla="*/ 2722765 h 2722765"/>
              <a:gd name="connsiteX0" fmla="*/ 0 w 3277924"/>
              <a:gd name="connsiteY0" fmla="*/ 492050 h 2722765"/>
              <a:gd name="connsiteX1" fmla="*/ 1166530 w 3277924"/>
              <a:gd name="connsiteY1" fmla="*/ 116227 h 2722765"/>
              <a:gd name="connsiteX2" fmla="*/ 3277924 w 3277924"/>
              <a:gd name="connsiteY2" fmla="*/ 2722765 h 2722765"/>
              <a:gd name="connsiteX0" fmla="*/ 0 w 3277924"/>
              <a:gd name="connsiteY0" fmla="*/ 492050 h 2722765"/>
              <a:gd name="connsiteX1" fmla="*/ 1166530 w 3277924"/>
              <a:gd name="connsiteY1" fmla="*/ 116227 h 2722765"/>
              <a:gd name="connsiteX2" fmla="*/ 3277924 w 3277924"/>
              <a:gd name="connsiteY2" fmla="*/ 2722765 h 2722765"/>
              <a:gd name="connsiteX0" fmla="*/ 0 w 2953025"/>
              <a:gd name="connsiteY0" fmla="*/ 271967 h 2799896"/>
              <a:gd name="connsiteX1" fmla="*/ 841631 w 2953025"/>
              <a:gd name="connsiteY1" fmla="*/ 193358 h 2799896"/>
              <a:gd name="connsiteX2" fmla="*/ 2953025 w 2953025"/>
              <a:gd name="connsiteY2" fmla="*/ 2799896 h 2799896"/>
              <a:gd name="connsiteX0" fmla="*/ 0 w 2953025"/>
              <a:gd name="connsiteY0" fmla="*/ 261699 h 2789628"/>
              <a:gd name="connsiteX1" fmla="*/ 841631 w 2953025"/>
              <a:gd name="connsiteY1" fmla="*/ 183090 h 2789628"/>
              <a:gd name="connsiteX2" fmla="*/ 2953025 w 2953025"/>
              <a:gd name="connsiteY2" fmla="*/ 2789628 h 2789628"/>
              <a:gd name="connsiteX0" fmla="*/ 0 w 2953025"/>
              <a:gd name="connsiteY0" fmla="*/ 183097 h 2711026"/>
              <a:gd name="connsiteX1" fmla="*/ 1007146 w 2953025"/>
              <a:gd name="connsiteY1" fmla="*/ 213987 h 2711026"/>
              <a:gd name="connsiteX2" fmla="*/ 2953025 w 2953025"/>
              <a:gd name="connsiteY2" fmla="*/ 2711026 h 2711026"/>
              <a:gd name="connsiteX0" fmla="*/ 0 w 2953025"/>
              <a:gd name="connsiteY0" fmla="*/ 162601 h 2690530"/>
              <a:gd name="connsiteX1" fmla="*/ 1007146 w 2953025"/>
              <a:gd name="connsiteY1" fmla="*/ 193491 h 2690530"/>
              <a:gd name="connsiteX2" fmla="*/ 2953025 w 2953025"/>
              <a:gd name="connsiteY2" fmla="*/ 2690530 h 269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3025" h="2690530">
                <a:moveTo>
                  <a:pt x="0" y="162601"/>
                </a:moveTo>
                <a:cubicBezTo>
                  <a:pt x="115188" y="90517"/>
                  <a:pt x="478194" y="-180902"/>
                  <a:pt x="1007146" y="193491"/>
                </a:cubicBezTo>
                <a:cubicBezTo>
                  <a:pt x="1536098" y="567884"/>
                  <a:pt x="2122947" y="1166817"/>
                  <a:pt x="2953025" y="269053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ord 11"/>
          <p:cNvSpPr/>
          <p:nvPr/>
        </p:nvSpPr>
        <p:spPr>
          <a:xfrm rot="19377175">
            <a:off x="3414685" y="2994897"/>
            <a:ext cx="457200" cy="457200"/>
          </a:xfrm>
          <a:prstGeom prst="chord">
            <a:avLst>
              <a:gd name="adj1" fmla="val 4569769"/>
              <a:gd name="adj2" fmla="val 13908486"/>
            </a:avLst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Up Arrow 16"/>
          <p:cNvSpPr/>
          <p:nvPr/>
        </p:nvSpPr>
        <p:spPr>
          <a:xfrm rot="10800000">
            <a:off x="1150390" y="4242599"/>
            <a:ext cx="1021541" cy="571217"/>
          </a:xfrm>
          <a:prstGeom prst="curvedUpArrow">
            <a:avLst>
              <a:gd name="adj1" fmla="val 17010"/>
              <a:gd name="adj2" fmla="val 50000"/>
              <a:gd name="adj3" fmla="val 34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75585" y="3903702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85" y="3903702"/>
                <a:ext cx="449354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495550" y="1185150"/>
            <a:ext cx="257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mass follows original trajectory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953000" y="1828800"/>
            <a:ext cx="609600" cy="95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0" grpId="0"/>
      <p:bldP spid="11" grpId="0" animBg="1"/>
      <p:bldP spid="16" grpId="0" animBg="1"/>
      <p:bldP spid="12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7" name="Picture 5" descr="07_02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 b="3117"/>
          <a:stretch>
            <a:fillRect/>
          </a:stretch>
        </p:blipFill>
        <p:spPr bwMode="auto">
          <a:xfrm>
            <a:off x="304800" y="1168400"/>
            <a:ext cx="8548688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5638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7-19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49039"/>
            <a:ext cx="75909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equations have the same form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45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/>
          </p:cNvSpPr>
          <p:nvPr/>
        </p:nvSpPr>
        <p:spPr bwMode="auto">
          <a:xfrm>
            <a:off x="558800" y="136525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66659" name="Rectangle 3"/>
          <p:cNvSpPr>
            <a:spLocks/>
          </p:cNvSpPr>
          <p:nvPr/>
        </p:nvSpPr>
        <p:spPr bwMode="auto">
          <a:xfrm>
            <a:off x="571500" y="733425"/>
            <a:ext cx="83216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8000" indent="-40481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9513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9863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A high-speed drill rotating CCW takes 2.5 s to speed up to 2400 rpm.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 What is the drill’s angular acceleration?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200">
                <a:latin typeface="Arial" panose="020B0604020202020204" pitchFamily="34" charset="0"/>
              </a:rPr>
              <a:t>B. How many revolutions does it make as it reaches top speed?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6666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2866934"/>
                <a:ext cx="274094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66934"/>
                <a:ext cx="2740943" cy="8066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3019347"/>
                <a:ext cx="2699072" cy="501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19347"/>
                <a:ext cx="2699072" cy="501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85288" y="4343400"/>
                <a:ext cx="1399165" cy="813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288" y="4343400"/>
                <a:ext cx="1399165" cy="8131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6022" y="4191000"/>
                <a:ext cx="1411027" cy="903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022" y="4191000"/>
                <a:ext cx="1411027" cy="9036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4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186" name="Picture 10" descr="07_LectureOutlin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20" y="228600"/>
            <a:ext cx="4445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6187" name="Picture 11" descr="07_LectureOutlin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84562"/>
            <a:ext cx="443865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6188" name="Rectangle 12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7-3</a:t>
            </a:r>
          </a:p>
        </p:txBody>
      </p:sp>
    </p:spTree>
    <p:extLst>
      <p:ext uri="{BB962C8B-B14F-4D97-AF65-F5344CB8AC3E}">
        <p14:creationId xmlns:p14="http://schemas.microsoft.com/office/powerpoint/2010/main" val="31069558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13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66218"/>
            <a:ext cx="4114800" cy="2521122"/>
          </a:xfrm>
          <a:prstGeom prst="rect">
            <a:avLst/>
          </a:prstGeom>
        </p:spPr>
      </p:pic>
      <p:pic>
        <p:nvPicPr>
          <p:cNvPr id="5" name="Picture 4" descr="07_14_Figu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36636"/>
            <a:ext cx="3810000" cy="261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149039"/>
            <a:ext cx="75909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Comparing rotational motion plots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59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85" name="Picture 5" descr="07_08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2507"/>
          <a:stretch>
            <a:fillRect/>
          </a:stretch>
        </p:blipFill>
        <p:spPr bwMode="auto">
          <a:xfrm>
            <a:off x="2438400" y="933450"/>
            <a:ext cx="439737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486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52400"/>
            <a:ext cx="792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Centripetal and Tangential acceleration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81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1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01536"/>
            <a:ext cx="2773680" cy="6437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04800"/>
            <a:ext cx="457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difference of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nonuniform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circular motion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7137" y="3306976"/>
            <a:ext cx="22445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speed is changing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Center of Gravity</a:t>
            </a:r>
          </a:p>
        </p:txBody>
      </p:sp>
      <p:sp>
        <p:nvSpPr>
          <p:cNvPr id="972803" name="Rectangle 3"/>
          <p:cNvSpPr>
            <a:spLocks/>
          </p:cNvSpPr>
          <p:nvPr/>
        </p:nvSpPr>
        <p:spPr bwMode="auto">
          <a:xfrm>
            <a:off x="4270375" y="2851150"/>
            <a:ext cx="1200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600">
                <a:latin typeface="Helvetica" panose="020B0604020202020204" pitchFamily="34" charset="0"/>
                <a:sym typeface="Helvetica" panose="020B0604020202020204" pitchFamily="34" charset="0"/>
              </a:rPr>
              <a:t>=</a:t>
            </a:r>
          </a:p>
        </p:txBody>
      </p:sp>
      <p:pic>
        <p:nvPicPr>
          <p:cNvPr id="972807" name="Picture 7" descr="07_18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8"/>
          <a:stretch>
            <a:fillRect/>
          </a:stretch>
        </p:blipFill>
        <p:spPr bwMode="auto">
          <a:xfrm>
            <a:off x="504825" y="706438"/>
            <a:ext cx="36195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08" name="Picture 8" descr="07_1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3" b="2507"/>
          <a:stretch>
            <a:fillRect/>
          </a:stretch>
        </p:blipFill>
        <p:spPr bwMode="auto">
          <a:xfrm>
            <a:off x="5156200" y="3525838"/>
            <a:ext cx="361950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11" name="Rectangle 11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7-29</a:t>
            </a:r>
          </a:p>
        </p:txBody>
      </p:sp>
    </p:spTree>
    <p:extLst>
      <p:ext uri="{BB962C8B-B14F-4D97-AF65-F5344CB8AC3E}">
        <p14:creationId xmlns:p14="http://schemas.microsoft.com/office/powerpoint/2010/main" val="396670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/>
          </p:cNvSpPr>
          <p:nvPr/>
        </p:nvSpPr>
        <p:spPr bwMode="auto">
          <a:xfrm>
            <a:off x="558800" y="138113"/>
            <a:ext cx="82867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Calculating the Center-of-Gravity Position</a:t>
            </a:r>
          </a:p>
        </p:txBody>
      </p:sp>
      <p:pic>
        <p:nvPicPr>
          <p:cNvPr id="973829" name="Picture 5" descr="07_TacticsBox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"/>
          <a:stretch>
            <a:fillRect/>
          </a:stretch>
        </p:blipFill>
        <p:spPr bwMode="auto">
          <a:xfrm>
            <a:off x="296863" y="1004888"/>
            <a:ext cx="8548687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830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7-30</a:t>
            </a:r>
          </a:p>
        </p:txBody>
      </p:sp>
    </p:spTree>
    <p:extLst>
      <p:ext uri="{BB962C8B-B14F-4D97-AF65-F5344CB8AC3E}">
        <p14:creationId xmlns:p14="http://schemas.microsoft.com/office/powerpoint/2010/main" val="244005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3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559296" cy="22363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1524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Center of mass practice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5895" y="4603751"/>
                <a:ext cx="6719532" cy="1021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cg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95" y="4603751"/>
                <a:ext cx="6719532" cy="10215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133600" y="2438400"/>
            <a:ext cx="1600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971800" y="2433973"/>
            <a:ext cx="4038600" cy="216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Q07_1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57147"/>
            <a:ext cx="8522208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2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26" y="2381202"/>
            <a:ext cx="6060948" cy="3899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3200" y="1178782"/>
                <a:ext cx="31242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𝑟𝐹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78782"/>
                <a:ext cx="3124200" cy="6771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257800" y="1178782"/>
            <a:ext cx="685800" cy="723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27550" y="1179779"/>
                <a:ext cx="2230650" cy="646331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Angle between </a:t>
                </a:r>
                <a:r>
                  <a:rPr lang="en-US" dirty="0"/>
                  <a:t>lever arm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and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50" y="1179779"/>
                <a:ext cx="223065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1000" y="53095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Torque –when force causes circular motion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6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/>
          </p:cNvSpPr>
          <p:nvPr/>
        </p:nvSpPr>
        <p:spPr bwMode="auto">
          <a:xfrm>
            <a:off x="558800" y="138113"/>
            <a:ext cx="5440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975875" name="Rectangle 3"/>
          <p:cNvSpPr>
            <a:spLocks/>
          </p:cNvSpPr>
          <p:nvPr/>
        </p:nvSpPr>
        <p:spPr bwMode="auto">
          <a:xfrm>
            <a:off x="571500" y="733425"/>
            <a:ext cx="772636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Which point could be the center of gravity of this L-shaped piece?</a:t>
            </a:r>
          </a:p>
        </p:txBody>
      </p:sp>
      <p:pic>
        <p:nvPicPr>
          <p:cNvPr id="975877" name="Picture 5" descr="7 ig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679575"/>
            <a:ext cx="36703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5878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7-32</a:t>
            </a:r>
          </a:p>
        </p:txBody>
      </p:sp>
      <p:pic>
        <p:nvPicPr>
          <p:cNvPr id="975879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1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6" name="Picture 6" descr="7 ig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679575"/>
            <a:ext cx="36703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7922" name="Rectangle 2"/>
          <p:cNvSpPr>
            <a:spLocks/>
          </p:cNvSpPr>
          <p:nvPr/>
        </p:nvSpPr>
        <p:spPr bwMode="auto">
          <a:xfrm>
            <a:off x="571500" y="733425"/>
            <a:ext cx="772636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Which point could be the center of gravity of this L-shaped piece?</a:t>
            </a:r>
          </a:p>
        </p:txBody>
      </p:sp>
      <p:sp>
        <p:nvSpPr>
          <p:cNvPr id="977924" name="Rectangle 4"/>
          <p:cNvSpPr>
            <a:spLocks/>
          </p:cNvSpPr>
          <p:nvPr/>
        </p:nvSpPr>
        <p:spPr bwMode="auto">
          <a:xfrm>
            <a:off x="558800" y="138113"/>
            <a:ext cx="24574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77927" name="Rectangle 7"/>
          <p:cNvSpPr>
            <a:spLocks/>
          </p:cNvSpPr>
          <p:nvPr/>
        </p:nvSpPr>
        <p:spPr bwMode="auto">
          <a:xfrm>
            <a:off x="3752850" y="3095625"/>
            <a:ext cx="62706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662A6D"/>
                </a:solidFill>
              </a:rPr>
              <a:t>(a)</a:t>
            </a:r>
          </a:p>
        </p:txBody>
      </p:sp>
      <p:sp>
        <p:nvSpPr>
          <p:cNvPr id="977930" name="AutoShape 10"/>
          <p:cNvSpPr>
            <a:spLocks noChangeArrowheads="1"/>
          </p:cNvSpPr>
          <p:nvPr/>
        </p:nvSpPr>
        <p:spPr bwMode="auto">
          <a:xfrm>
            <a:off x="3675063" y="2795588"/>
            <a:ext cx="731837" cy="9191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7330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7931" name="Rectangle 11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7-33</a:t>
            </a:r>
          </a:p>
        </p:txBody>
      </p:sp>
    </p:spTree>
    <p:extLst>
      <p:ext uri="{BB962C8B-B14F-4D97-AF65-F5344CB8AC3E}">
        <p14:creationId xmlns:p14="http://schemas.microsoft.com/office/powerpoint/2010/main" val="538882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" y="157147"/>
            <a:ext cx="8052816" cy="6437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4400" y="3962400"/>
                <a:ext cx="157844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0"/>
                <a:ext cx="1578445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24200" y="457200"/>
            <a:ext cx="5004190" cy="70788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Curvilinear coordinates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266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Interpreting Torque</a:t>
            </a:r>
          </a:p>
        </p:txBody>
      </p:sp>
      <p:pic>
        <p:nvPicPr>
          <p:cNvPr id="9697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5943600"/>
            <a:ext cx="3765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9732" name="Rectangle 4"/>
          <p:cNvSpPr>
            <a:spLocks/>
          </p:cNvSpPr>
          <p:nvPr/>
        </p:nvSpPr>
        <p:spPr bwMode="auto">
          <a:xfrm>
            <a:off x="571500" y="733425"/>
            <a:ext cx="8277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Torque is due to the component of the force </a:t>
            </a:r>
            <a:r>
              <a:rPr lang="en-US" altLang="en-US" sz="2200" i="1">
                <a:latin typeface="Arial" panose="020B0604020202020204" pitchFamily="34" charset="0"/>
              </a:rPr>
              <a:t>perpendicular</a:t>
            </a:r>
            <a:r>
              <a:rPr lang="en-US" altLang="en-US" sz="2200">
                <a:latin typeface="Arial" panose="020B0604020202020204" pitchFamily="34" charset="0"/>
              </a:rPr>
              <a:t> to the radial line.</a:t>
            </a:r>
          </a:p>
        </p:txBody>
      </p:sp>
      <p:pic>
        <p:nvPicPr>
          <p:cNvPr id="969735" name="Picture 7" descr="07_1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2119313" y="1485900"/>
            <a:ext cx="4905375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9736" name="Rectangle 8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7-25</a:t>
            </a:r>
          </a:p>
        </p:txBody>
      </p:sp>
      <p:sp>
        <p:nvSpPr>
          <p:cNvPr id="5" name="Freeform 4"/>
          <p:cNvSpPr/>
          <p:nvPr/>
        </p:nvSpPr>
        <p:spPr>
          <a:xfrm>
            <a:off x="6400239" y="2351850"/>
            <a:ext cx="1366177" cy="3826888"/>
          </a:xfrm>
          <a:custGeom>
            <a:avLst/>
            <a:gdLst>
              <a:gd name="connsiteX0" fmla="*/ 0 w 1282318"/>
              <a:gd name="connsiteY0" fmla="*/ 4383742 h 4383742"/>
              <a:gd name="connsiteX1" fmla="*/ 1272988 w 1282318"/>
              <a:gd name="connsiteY1" fmla="*/ 2572871 h 4383742"/>
              <a:gd name="connsiteX2" fmla="*/ 475129 w 1282318"/>
              <a:gd name="connsiteY2" fmla="*/ 0 h 4383742"/>
              <a:gd name="connsiteX0" fmla="*/ 0 w 1330769"/>
              <a:gd name="connsiteY0" fmla="*/ 4383742 h 4383742"/>
              <a:gd name="connsiteX1" fmla="*/ 1272988 w 1330769"/>
              <a:gd name="connsiteY1" fmla="*/ 2572871 h 4383742"/>
              <a:gd name="connsiteX2" fmla="*/ 1049431 w 1330769"/>
              <a:gd name="connsiteY2" fmla="*/ 930275 h 4383742"/>
              <a:gd name="connsiteX3" fmla="*/ 475129 w 1330769"/>
              <a:gd name="connsiteY3" fmla="*/ 0 h 4383742"/>
              <a:gd name="connsiteX0" fmla="*/ 0 w 1285481"/>
              <a:gd name="connsiteY0" fmla="*/ 4383742 h 4383742"/>
              <a:gd name="connsiteX1" fmla="*/ 1219199 w 1285481"/>
              <a:gd name="connsiteY1" fmla="*/ 2008095 h 4383742"/>
              <a:gd name="connsiteX2" fmla="*/ 1049431 w 1285481"/>
              <a:gd name="connsiteY2" fmla="*/ 930275 h 4383742"/>
              <a:gd name="connsiteX3" fmla="*/ 475129 w 1285481"/>
              <a:gd name="connsiteY3" fmla="*/ 0 h 4383742"/>
              <a:gd name="connsiteX0" fmla="*/ 0 w 1219535"/>
              <a:gd name="connsiteY0" fmla="*/ 4383742 h 4383742"/>
              <a:gd name="connsiteX1" fmla="*/ 1219199 w 1219535"/>
              <a:gd name="connsiteY1" fmla="*/ 2008095 h 4383742"/>
              <a:gd name="connsiteX2" fmla="*/ 1049431 w 1219535"/>
              <a:gd name="connsiteY2" fmla="*/ 930275 h 4383742"/>
              <a:gd name="connsiteX3" fmla="*/ 475129 w 1219535"/>
              <a:gd name="connsiteY3" fmla="*/ 0 h 4383742"/>
              <a:gd name="connsiteX0" fmla="*/ 0 w 1260527"/>
              <a:gd name="connsiteY0" fmla="*/ 4383742 h 4383742"/>
              <a:gd name="connsiteX1" fmla="*/ 1219199 w 1260527"/>
              <a:gd name="connsiteY1" fmla="*/ 2008095 h 4383742"/>
              <a:gd name="connsiteX2" fmla="*/ 923925 w 1260527"/>
              <a:gd name="connsiteY2" fmla="*/ 706157 h 4383742"/>
              <a:gd name="connsiteX3" fmla="*/ 475129 w 1260527"/>
              <a:gd name="connsiteY3" fmla="*/ 0 h 4383742"/>
              <a:gd name="connsiteX0" fmla="*/ 62754 w 1323281"/>
              <a:gd name="connsiteY0" fmla="*/ 3795739 h 3795739"/>
              <a:gd name="connsiteX1" fmla="*/ 1281953 w 1323281"/>
              <a:gd name="connsiteY1" fmla="*/ 1420092 h 3795739"/>
              <a:gd name="connsiteX2" fmla="*/ 986679 w 1323281"/>
              <a:gd name="connsiteY2" fmla="*/ 118154 h 3795739"/>
              <a:gd name="connsiteX3" fmla="*/ 0 w 1323281"/>
              <a:gd name="connsiteY3" fmla="*/ 227786 h 3795739"/>
              <a:gd name="connsiteX0" fmla="*/ 62754 w 1323281"/>
              <a:gd name="connsiteY0" fmla="*/ 3930968 h 3930968"/>
              <a:gd name="connsiteX1" fmla="*/ 1281953 w 1323281"/>
              <a:gd name="connsiteY1" fmla="*/ 1555321 h 3930968"/>
              <a:gd name="connsiteX2" fmla="*/ 986679 w 1323281"/>
              <a:gd name="connsiteY2" fmla="*/ 253383 h 3930968"/>
              <a:gd name="connsiteX3" fmla="*/ 0 w 1323281"/>
              <a:gd name="connsiteY3" fmla="*/ 363015 h 3930968"/>
              <a:gd name="connsiteX0" fmla="*/ 62754 w 1337907"/>
              <a:gd name="connsiteY0" fmla="*/ 3854871 h 3854871"/>
              <a:gd name="connsiteX1" fmla="*/ 1281953 w 1337907"/>
              <a:gd name="connsiteY1" fmla="*/ 1479224 h 3854871"/>
              <a:gd name="connsiteX2" fmla="*/ 1067361 w 1337907"/>
              <a:gd name="connsiteY2" fmla="*/ 311756 h 3854871"/>
              <a:gd name="connsiteX3" fmla="*/ 0 w 1337907"/>
              <a:gd name="connsiteY3" fmla="*/ 286918 h 3854871"/>
              <a:gd name="connsiteX0" fmla="*/ 62754 w 1337907"/>
              <a:gd name="connsiteY0" fmla="*/ 3854871 h 3854871"/>
              <a:gd name="connsiteX1" fmla="*/ 1281953 w 1337907"/>
              <a:gd name="connsiteY1" fmla="*/ 1479224 h 3854871"/>
              <a:gd name="connsiteX2" fmla="*/ 1067361 w 1337907"/>
              <a:gd name="connsiteY2" fmla="*/ 311756 h 3854871"/>
              <a:gd name="connsiteX3" fmla="*/ 0 w 1337907"/>
              <a:gd name="connsiteY3" fmla="*/ 286918 h 3854871"/>
              <a:gd name="connsiteX0" fmla="*/ 62754 w 1337907"/>
              <a:gd name="connsiteY0" fmla="*/ 3794743 h 3794743"/>
              <a:gd name="connsiteX1" fmla="*/ 1281953 w 1337907"/>
              <a:gd name="connsiteY1" fmla="*/ 1419096 h 3794743"/>
              <a:gd name="connsiteX2" fmla="*/ 1067361 w 1337907"/>
              <a:gd name="connsiteY2" fmla="*/ 251628 h 3794743"/>
              <a:gd name="connsiteX3" fmla="*/ 0 w 1337907"/>
              <a:gd name="connsiteY3" fmla="*/ 226790 h 3794743"/>
              <a:gd name="connsiteX0" fmla="*/ 62754 w 1366177"/>
              <a:gd name="connsiteY0" fmla="*/ 3826888 h 3826888"/>
              <a:gd name="connsiteX1" fmla="*/ 1281953 w 1366177"/>
              <a:gd name="connsiteY1" fmla="*/ 1451241 h 3826888"/>
              <a:gd name="connsiteX2" fmla="*/ 1174937 w 1366177"/>
              <a:gd name="connsiteY2" fmla="*/ 212056 h 3826888"/>
              <a:gd name="connsiteX3" fmla="*/ 0 w 1366177"/>
              <a:gd name="connsiteY3" fmla="*/ 258935 h 382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177" h="3826888">
                <a:moveTo>
                  <a:pt x="62754" y="3826888"/>
                </a:moveTo>
                <a:cubicBezTo>
                  <a:pt x="659654" y="3286764"/>
                  <a:pt x="1096589" y="2053713"/>
                  <a:pt x="1281953" y="1451241"/>
                </a:cubicBezTo>
                <a:cubicBezTo>
                  <a:pt x="1467317" y="848769"/>
                  <a:pt x="1307913" y="488468"/>
                  <a:pt x="1174937" y="212056"/>
                </a:cubicBezTo>
                <a:cubicBezTo>
                  <a:pt x="1059890" y="-46427"/>
                  <a:pt x="410976" y="-110455"/>
                  <a:pt x="0" y="258935"/>
                </a:cubicBezTo>
              </a:path>
            </a:pathLst>
          </a:custGeom>
          <a:noFill/>
          <a:ln>
            <a:solidFill>
              <a:srgbClr val="FF0000"/>
            </a:solidFill>
            <a:headEnd type="none"/>
            <a:tailEnd type="stealth" w="lg" len="lg"/>
          </a:ln>
          <a:effectLst>
            <a:glow rad="76200">
              <a:srgbClr val="FFFF00">
                <a:alpha val="2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02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/>
          </p:cNvSpPr>
          <p:nvPr/>
        </p:nvSpPr>
        <p:spPr bwMode="auto">
          <a:xfrm>
            <a:off x="558800" y="138113"/>
            <a:ext cx="64658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Signs and Strengths of the Torque</a:t>
            </a:r>
          </a:p>
        </p:txBody>
      </p:sp>
      <p:pic>
        <p:nvPicPr>
          <p:cNvPr id="967686" name="Picture 6" descr="07_1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9"/>
          <a:stretch>
            <a:fillRect/>
          </a:stretch>
        </p:blipFill>
        <p:spPr bwMode="auto">
          <a:xfrm>
            <a:off x="296863" y="1630363"/>
            <a:ext cx="8548687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7687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7-27</a:t>
            </a:r>
          </a:p>
        </p:txBody>
      </p:sp>
    </p:spTree>
    <p:extLst>
      <p:ext uri="{BB962C8B-B14F-4D97-AF65-F5344CB8AC3E}">
        <p14:creationId xmlns:p14="http://schemas.microsoft.com/office/powerpoint/2010/main" val="226965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7_09_Fig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"/>
          <a:stretch>
            <a:fillRect/>
          </a:stretch>
        </p:blipFill>
        <p:spPr bwMode="auto">
          <a:xfrm>
            <a:off x="228600" y="3975100"/>
            <a:ext cx="669607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four forces below are equal in magnitude. Which force would be most effective in opening the door?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PAnswers"/>
              <p:cNvSpPr>
                <a:spLocks noGrp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1981200" y="1417638"/>
                <a:ext cx="4114800" cy="4525963"/>
              </a:xfrm>
            </p:spPr>
            <p:txBody>
              <a:bodyPr/>
              <a:lstStyle/>
              <a:p>
                <a:pPr marL="514350" indent="-514350">
                  <a:buFont typeface="Arial" panose="020B0604020202020204" pitchFamily="34" charset="0"/>
                  <a:buAutoNum type="alphaU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lphaUcPeriod"/>
                </a:pPr>
                <a:r>
                  <a:rPr lang="en-US" dirty="0"/>
                  <a:t> </a:t>
                </a:r>
                <a:r>
                  <a:rPr lang="en-US" dirty="0" smtClean="0"/>
                  <a:t>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PAnswers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7"/>
                </p:custDataLst>
              </p:nvPr>
            </p:nvSpPr>
            <p:spPr>
              <a:xfrm>
                <a:off x="1981200" y="1417638"/>
                <a:ext cx="4114800" cy="4525963"/>
              </a:xfrm>
              <a:blipFill rotWithShape="0">
                <a:blip r:embed="rId8"/>
                <a:stretch>
                  <a:fillRect l="-3852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97920329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329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662A6D"/>
                </a:solidFill>
                <a:latin typeface="Arial" panose="020B0604020202020204" pitchFamily="34" charset="0"/>
              </a:rPr>
              <a:t>Example </a:t>
            </a:r>
            <a:r>
              <a:rPr lang="en-US" altLang="en-US" sz="3000" dirty="0" smtClean="0">
                <a:solidFill>
                  <a:srgbClr val="662A6D"/>
                </a:solidFill>
                <a:latin typeface="Arial" panose="020B0604020202020204" pitchFamily="34" charset="0"/>
              </a:rPr>
              <a:t>torque Problem </a:t>
            </a:r>
            <a:endParaRPr lang="en-US" altLang="en-US" sz="3000" dirty="0">
              <a:solidFill>
                <a:srgbClr val="662A6D"/>
              </a:solidFill>
              <a:latin typeface="Arial" panose="020B0604020202020204" pitchFamily="34" charset="0"/>
            </a:endParaRPr>
          </a:p>
        </p:txBody>
      </p:sp>
      <p:sp>
        <p:nvSpPr>
          <p:cNvPr id="971779" name="Rectangle 3"/>
          <p:cNvSpPr>
            <a:spLocks/>
          </p:cNvSpPr>
          <p:nvPr/>
        </p:nvSpPr>
        <p:spPr bwMode="auto">
          <a:xfrm>
            <a:off x="558800" y="733425"/>
            <a:ext cx="817245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</a:rPr>
              <a:t>Revolutionaries attempt to pull down a statue of the Great Leader by pulling on a rope tied to the top of his head. The statue is 17 m tall, and they pull with a force of 4200 N at an angle of 65° to the horizontal. What is the torque they exert on the statue? If they are standing to the right of the statue, is the torque positive or negative?</a:t>
            </a:r>
          </a:p>
          <a:p>
            <a:pPr eaLnBrk="1" hangingPunct="1"/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97178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7-28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90062"/>
            <a:ext cx="2667000" cy="33345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362200" y="3642113"/>
            <a:ext cx="3276600" cy="2682487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6324600"/>
            <a:ext cx="3505200" cy="17929"/>
          </a:xfrm>
          <a:prstGeom prst="straightConnector1">
            <a:avLst/>
          </a:prstGeom>
          <a:ln w="1270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7491" y="58571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65°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898712" y="3572435"/>
            <a:ext cx="815788" cy="2743200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6904" y="471953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57962" y="5954247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4200 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8547" y="2697619"/>
                <a:ext cx="42359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∙4200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47" y="2697619"/>
                <a:ext cx="4235903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24103" y="3386305"/>
                <a:ext cx="181684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65</m:t>
                          </m:r>
                        </m:e>
                        <m:sup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103" y="3386305"/>
                <a:ext cx="1816844" cy="6294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045564" y="4205882"/>
                <a:ext cx="4548681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∙4200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64" y="4205882"/>
                <a:ext cx="4548681" cy="5035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2362200" y="3642113"/>
            <a:ext cx="0" cy="2700416"/>
          </a:xfrm>
          <a:prstGeom prst="straightConnector1">
            <a:avLst/>
          </a:prstGeom>
          <a:ln w="60325"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27613" y="51988"/>
                <a:ext cx="31242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𝑟𝐹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13" y="51988"/>
                <a:ext cx="3124200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2241060" y="6226500"/>
            <a:ext cx="223118" cy="23446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22496" y="6450568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30219" y="4989486"/>
            <a:ext cx="267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torque</a:t>
            </a:r>
            <a:r>
              <a:rPr lang="en-US" dirty="0" smtClean="0"/>
              <a:t>, but why?</a:t>
            </a:r>
            <a:endParaRPr lang="en-US" dirty="0"/>
          </a:p>
        </p:txBody>
      </p:sp>
      <p:sp>
        <p:nvSpPr>
          <p:cNvPr id="20" name="Curved Left Arrow 19"/>
          <p:cNvSpPr/>
          <p:nvPr/>
        </p:nvSpPr>
        <p:spPr>
          <a:xfrm rot="13602962">
            <a:off x="1901490" y="5449723"/>
            <a:ext cx="627466" cy="1354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30219" y="5387723"/>
            <a:ext cx="30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Rotating it in the CW direction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7356" y="5471242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17m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22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5" grpId="0" animBg="1"/>
      <p:bldP spid="17" grpId="0"/>
      <p:bldP spid="18" grpId="0"/>
      <p:bldP spid="20" grpId="0" animBg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force vector on point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would keep the wheel from spinning?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45618" y="1622612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D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/>
              <a:t>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45588203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07_STT_0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406436" cy="33517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15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2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14400"/>
            <a:ext cx="8546592" cy="3596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3095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Torque practice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05600" y="3581400"/>
            <a:ext cx="1676400" cy="533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914400"/>
                <a:ext cx="31242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𝑟𝐹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en-US" sz="4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14400"/>
                <a:ext cx="3124200" cy="6771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0" y="4110318"/>
                <a:ext cx="350071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𝑟𝑚𝑔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10318"/>
                <a:ext cx="3500718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6859" y="5022276"/>
                <a:ext cx="8311896" cy="9485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1.6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3.2</m:t>
                          </m:r>
                          <m:r>
                            <m:rPr>
                              <m:nor/>
                            </m:rP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kg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−9.8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9" y="5022276"/>
                <a:ext cx="8311896" cy="9485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658720" y="2035612"/>
                <a:ext cx="6073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20" y="2035612"/>
                <a:ext cx="607359" cy="6771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609600" y="3581400"/>
            <a:ext cx="294222" cy="1094481"/>
          </a:xfrm>
          <a:prstGeom prst="downArrow">
            <a:avLst>
              <a:gd name="adj1" fmla="val 50000"/>
              <a:gd name="adj2" fmla="val 115414"/>
            </a:avLst>
          </a:prstGeom>
          <a:solidFill>
            <a:srgbClr val="EC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Which torques are equal?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1000" y="1527968"/>
            <a:ext cx="43434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C = D = E only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D = 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 are equal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3686569"/>
              </p:ext>
            </p:extLst>
          </p:nvPr>
        </p:nvGraphicFramePr>
        <p:xfrm>
          <a:off x="4572000" y="1219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219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07_STT_0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99" y="2971800"/>
            <a:ext cx="4643801" cy="371785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8320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Pg205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3048000" cy="3736848"/>
          </a:xfrm>
          <a:prstGeom prst="rect">
            <a:avLst/>
          </a:prstGeom>
        </p:spPr>
      </p:pic>
      <p:pic>
        <p:nvPicPr>
          <p:cNvPr id="5" name="Picture 4" descr="07_31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3957"/>
            <a:ext cx="3002280" cy="50323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3095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Torque practice with centers of mass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 rot="20164357">
            <a:off x="1289108" y="3118192"/>
            <a:ext cx="3211603" cy="12199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4908" y="4447367"/>
            <a:ext cx="0" cy="1284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5750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Net Torque is exerted by the gymnast about an axis through the rings?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3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" y="146514"/>
            <a:ext cx="7961376" cy="64373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71800" y="4953000"/>
            <a:ext cx="0" cy="1284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57400" y="3124200"/>
            <a:ext cx="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057400" y="3124200"/>
            <a:ext cx="347749" cy="640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3802593"/>
            <a:ext cx="533400" cy="11504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9841" y="2709616"/>
                <a:ext cx="477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841" y="2709616"/>
                <a:ext cx="47711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17509" y="4694439"/>
                <a:ext cx="5398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09" y="4694439"/>
                <a:ext cx="539891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88526" y="4249548"/>
                <a:ext cx="4878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526" y="4249548"/>
                <a:ext cx="487826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83598" y="5302949"/>
                <a:ext cx="5505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98" y="5302949"/>
                <a:ext cx="550599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34200" y="533400"/>
                <a:ext cx="1456424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33400"/>
                <a:ext cx="1456424" cy="10433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828800" y="0"/>
            <a:ext cx="449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Torque equilibrium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5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51300" name="Rectangle 4"/>
          <p:cNvSpPr>
            <a:spLocks/>
          </p:cNvSpPr>
          <p:nvPr/>
        </p:nvSpPr>
        <p:spPr bwMode="auto">
          <a:xfrm>
            <a:off x="571500" y="733425"/>
            <a:ext cx="77501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9050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81138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 typeface="Arial" panose="020B0604020202020204" pitchFamily="34" charset="0"/>
              <a:buAutoNum type="arabicPeriod" startAt="2"/>
            </a:pPr>
            <a:r>
              <a:rPr lang="en-US" altLang="en-US" sz="2200">
                <a:latin typeface="Arial" panose="020B0604020202020204" pitchFamily="34" charset="0"/>
              </a:rPr>
              <a:t>Which factor does the torque on an object </a:t>
            </a:r>
            <a:r>
              <a:rPr lang="en-US" altLang="en-US" sz="2200" i="1">
                <a:latin typeface="Arial" panose="020B0604020202020204" pitchFamily="34" charset="0"/>
              </a:rPr>
              <a:t>not</a:t>
            </a:r>
            <a:r>
              <a:rPr lang="en-US" altLang="en-US" sz="2200">
                <a:latin typeface="Arial" panose="020B0604020202020204" pitchFamily="34" charset="0"/>
              </a:rPr>
              <a:t> depend on?</a:t>
            </a:r>
          </a:p>
          <a:p>
            <a:pPr eaLnBrk="1" hangingPunct="1">
              <a:spcBef>
                <a:spcPts val="538"/>
              </a:spcBef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magnitude of the applied force.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object’s angular velocity. 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angle at which the force is applied.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distance from the axis to the point at which the force is applied.</a:t>
            </a:r>
          </a:p>
        </p:txBody>
      </p:sp>
      <p:sp>
        <p:nvSpPr>
          <p:cNvPr id="951301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7-7</a:t>
            </a:r>
          </a:p>
        </p:txBody>
      </p:sp>
      <p:pic>
        <p:nvPicPr>
          <p:cNvPr id="951302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19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0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546592" cy="3297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114" y="1403169"/>
                <a:ext cx="2644314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14" y="1403169"/>
                <a:ext cx="2644314" cy="806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5670369"/>
                <a:ext cx="274094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670369"/>
                <a:ext cx="2740943" cy="806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33356" y="5822783"/>
                <a:ext cx="2699072" cy="501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56" y="5822783"/>
                <a:ext cx="2699072" cy="501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11189" y="1576282"/>
                <a:ext cx="2566536" cy="501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189" y="1576282"/>
                <a:ext cx="2566536" cy="5018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43453" y="99300"/>
            <a:ext cx="711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Kinematic equations are the same, just different variables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8" name="Rectangle 4"/>
          <p:cNvSpPr>
            <a:spLocks/>
          </p:cNvSpPr>
          <p:nvPr/>
        </p:nvSpPr>
        <p:spPr bwMode="auto">
          <a:xfrm>
            <a:off x="558800" y="138113"/>
            <a:ext cx="24574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53349" name="Rectangle 5"/>
          <p:cNvSpPr>
            <a:spLocks/>
          </p:cNvSpPr>
          <p:nvPr/>
        </p:nvSpPr>
        <p:spPr bwMode="auto">
          <a:xfrm>
            <a:off x="571500" y="733425"/>
            <a:ext cx="77501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9050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81138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 typeface="Arial" panose="020B0604020202020204" pitchFamily="34" charset="0"/>
              <a:buAutoNum type="arabicPeriod" startAt="2"/>
            </a:pPr>
            <a:r>
              <a:rPr lang="en-US" altLang="en-US" sz="2200">
                <a:latin typeface="Arial" panose="020B0604020202020204" pitchFamily="34" charset="0"/>
              </a:rPr>
              <a:t>Which factor does the torque on an object </a:t>
            </a:r>
            <a:r>
              <a:rPr lang="en-US" altLang="en-US" sz="2200" i="1">
                <a:latin typeface="Arial" panose="020B0604020202020204" pitchFamily="34" charset="0"/>
              </a:rPr>
              <a:t>not</a:t>
            </a:r>
            <a:r>
              <a:rPr lang="en-US" altLang="en-US" sz="2200">
                <a:latin typeface="Arial" panose="020B0604020202020204" pitchFamily="34" charset="0"/>
              </a:rPr>
              <a:t> depend on?</a:t>
            </a:r>
          </a:p>
          <a:p>
            <a:pPr eaLnBrk="1" hangingPunct="1">
              <a:spcBef>
                <a:spcPts val="538"/>
              </a:spcBef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magnitude of the applied force.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The object’s angular velocity.</a:t>
            </a:r>
            <a:r>
              <a:rPr lang="en-US" altLang="en-US" sz="220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angle at which the force is applied.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distance from the axis to the point at which the force is applied.</a:t>
            </a:r>
          </a:p>
        </p:txBody>
      </p:sp>
      <p:sp>
        <p:nvSpPr>
          <p:cNvPr id="953350" name="Rectangle 6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7-8</a:t>
            </a:r>
          </a:p>
        </p:txBody>
      </p:sp>
    </p:spTree>
    <p:extLst>
      <p:ext uri="{BB962C8B-B14F-4D97-AF65-F5344CB8AC3E}">
        <p14:creationId xmlns:p14="http://schemas.microsoft.com/office/powerpoint/2010/main" val="1150966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/>
          </p:cNvSpPr>
          <p:nvPr/>
        </p:nvSpPr>
        <p:spPr bwMode="auto">
          <a:xfrm>
            <a:off x="558800" y="138113"/>
            <a:ext cx="35798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74851" name="Rectangle 3"/>
          <p:cNvSpPr>
            <a:spLocks/>
          </p:cNvSpPr>
          <p:nvPr/>
        </p:nvSpPr>
        <p:spPr bwMode="auto">
          <a:xfrm>
            <a:off x="571500" y="733425"/>
            <a:ext cx="8023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</a:rPr>
              <a:t>An object consists of the three balls shown, connected by massless rods. Find the </a:t>
            </a:r>
            <a:r>
              <a:rPr lang="en-US" altLang="en-US" sz="2200" i="1" dirty="0">
                <a:latin typeface="Arial" panose="020B0604020202020204" pitchFamily="34" charset="0"/>
              </a:rPr>
              <a:t>x</a:t>
            </a:r>
            <a:r>
              <a:rPr lang="en-US" altLang="en-US" sz="2200" dirty="0">
                <a:latin typeface="Arial" panose="020B0604020202020204" pitchFamily="34" charset="0"/>
              </a:rPr>
              <a:t>- and </a:t>
            </a:r>
            <a:r>
              <a:rPr lang="en-US" altLang="en-US" sz="2200" i="1" dirty="0">
                <a:latin typeface="Arial" panose="020B0604020202020204" pitchFamily="34" charset="0"/>
              </a:rPr>
              <a:t>y</a:t>
            </a:r>
            <a:r>
              <a:rPr lang="en-US" altLang="en-US" sz="2200" dirty="0">
                <a:latin typeface="Arial" panose="020B0604020202020204" pitchFamily="34" charset="0"/>
              </a:rPr>
              <a:t>-positions of the object’s center of gravity.</a:t>
            </a:r>
          </a:p>
        </p:txBody>
      </p:sp>
      <p:pic>
        <p:nvPicPr>
          <p:cNvPr id="974853" name="Picture 5" descr="7 i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38437"/>
            <a:ext cx="6219825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4854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6200" y="2047875"/>
                <a:ext cx="3760132" cy="733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cg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047875"/>
                <a:ext cx="3760132" cy="7331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6200" y="3273011"/>
                <a:ext cx="3760132" cy="733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cg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73011"/>
                <a:ext cx="3760132" cy="7331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365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1" name="Rectangle 3"/>
          <p:cNvSpPr>
            <a:spLocks/>
          </p:cNvSpPr>
          <p:nvPr/>
        </p:nvSpPr>
        <p:spPr bwMode="auto">
          <a:xfrm>
            <a:off x="431905" y="98049"/>
            <a:ext cx="8023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</a:rPr>
              <a:t>An object consists of the three balls shown, connected by massless rods. Find the </a:t>
            </a:r>
            <a:r>
              <a:rPr lang="en-US" altLang="en-US" sz="2200" i="1" dirty="0">
                <a:latin typeface="Arial" panose="020B0604020202020204" pitchFamily="34" charset="0"/>
              </a:rPr>
              <a:t>x</a:t>
            </a:r>
            <a:r>
              <a:rPr lang="en-US" altLang="en-US" sz="2200" dirty="0">
                <a:latin typeface="Arial" panose="020B0604020202020204" pitchFamily="34" charset="0"/>
              </a:rPr>
              <a:t>- and </a:t>
            </a:r>
            <a:r>
              <a:rPr lang="en-US" altLang="en-US" sz="2200" i="1" dirty="0">
                <a:latin typeface="Arial" panose="020B0604020202020204" pitchFamily="34" charset="0"/>
              </a:rPr>
              <a:t>y</a:t>
            </a:r>
            <a:r>
              <a:rPr lang="en-US" altLang="en-US" sz="2200" dirty="0">
                <a:latin typeface="Arial" panose="020B0604020202020204" pitchFamily="34" charset="0"/>
              </a:rPr>
              <a:t>-positions of the object’s center of gravity.</a:t>
            </a:r>
          </a:p>
        </p:txBody>
      </p:sp>
      <p:pic>
        <p:nvPicPr>
          <p:cNvPr id="974853" name="Picture 5" descr="7 i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11725"/>
            <a:ext cx="5465085" cy="33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4854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1009480"/>
                <a:ext cx="6632585" cy="781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cg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kg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09480"/>
                <a:ext cx="6632585" cy="781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0096" y="2110602"/>
                <a:ext cx="6634317" cy="781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cg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kg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96" y="2110602"/>
                <a:ext cx="6634317" cy="7815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900182" y="5079205"/>
            <a:ext cx="152400" cy="204789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5638800"/>
            <a:ext cx="0" cy="4911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5698001"/>
            <a:ext cx="0" cy="2455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29000" y="5698001"/>
            <a:ext cx="0" cy="2455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38112" y="4691389"/>
            <a:ext cx="266892" cy="244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19102" y="4191000"/>
            <a:ext cx="1620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45330" y="5181600"/>
            <a:ext cx="10964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43200" y="4618327"/>
            <a:ext cx="370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center of mass for these 3 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4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52400"/>
            <a:ext cx="655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moment of Inertia </a:t>
            </a:r>
          </a:p>
        </p:txBody>
      </p:sp>
      <p:pic>
        <p:nvPicPr>
          <p:cNvPr id="5" name="Picture 4" descr="07_35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681472" cy="4746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786292"/>
            <a:ext cx="5209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rotational equivalent of mass </a:t>
            </a:r>
          </a:p>
        </p:txBody>
      </p:sp>
    </p:spTree>
    <p:extLst>
      <p:ext uri="{BB962C8B-B14F-4D97-AF65-F5344CB8AC3E}">
        <p14:creationId xmlns:p14="http://schemas.microsoft.com/office/powerpoint/2010/main" val="39308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/>
          </p:cNvSpPr>
          <p:nvPr/>
        </p:nvSpPr>
        <p:spPr bwMode="auto">
          <a:xfrm>
            <a:off x="566738" y="134938"/>
            <a:ext cx="79898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Newton’s Second Law for Rotation</a:t>
            </a:r>
          </a:p>
        </p:txBody>
      </p:sp>
      <p:pic>
        <p:nvPicPr>
          <p:cNvPr id="9799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822325"/>
            <a:ext cx="1943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9972" name="Rectangle 4"/>
          <p:cNvSpPr>
            <a:spLocks/>
          </p:cNvSpPr>
          <p:nvPr/>
        </p:nvSpPr>
        <p:spPr bwMode="auto">
          <a:xfrm>
            <a:off x="558800" y="1557338"/>
            <a:ext cx="81248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i="1">
                <a:latin typeface="Arial" panose="020B0604020202020204" pitchFamily="34" charset="0"/>
              </a:rPr>
              <a:t>I</a:t>
            </a:r>
            <a:r>
              <a:rPr lang="en-US" altLang="en-US" sz="2200">
                <a:latin typeface="Arial" panose="020B0604020202020204" pitchFamily="34" charset="0"/>
              </a:rPr>
              <a:t> = </a:t>
            </a:r>
            <a:r>
              <a:rPr lang="en-US" altLang="en-US" sz="2200" i="1">
                <a:latin typeface="Arial" panose="020B0604020202020204" pitchFamily="34" charset="0"/>
              </a:rPr>
              <a:t>moment of inertia.</a:t>
            </a:r>
            <a:r>
              <a:rPr lang="en-US" altLang="en-US" sz="2200">
                <a:latin typeface="Arial" panose="020B0604020202020204" pitchFamily="34" charset="0"/>
              </a:rPr>
              <a:t> Objects with larger moments of inertia are harder to get rotating.</a:t>
            </a:r>
          </a:p>
        </p:txBody>
      </p:sp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724275"/>
            <a:ext cx="23653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9978" name="Picture 10" descr="07_28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"/>
          <a:stretch>
            <a:fillRect/>
          </a:stretch>
        </p:blipFill>
        <p:spPr bwMode="auto">
          <a:xfrm>
            <a:off x="3876675" y="2459038"/>
            <a:ext cx="4886325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9979" name="Rectangle 11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7-34</a:t>
            </a:r>
          </a:p>
        </p:txBody>
      </p:sp>
    </p:spTree>
    <p:extLst>
      <p:ext uri="{BB962C8B-B14F-4D97-AF65-F5344CB8AC3E}">
        <p14:creationId xmlns:p14="http://schemas.microsoft.com/office/powerpoint/2010/main" val="1864563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/>
          </p:cNvSpPr>
          <p:nvPr/>
        </p:nvSpPr>
        <p:spPr bwMode="auto">
          <a:xfrm>
            <a:off x="558800" y="138113"/>
            <a:ext cx="83327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Rotational and Linear Dynamics Compared</a:t>
            </a:r>
          </a:p>
        </p:txBody>
      </p:sp>
      <p:pic>
        <p:nvPicPr>
          <p:cNvPr id="982021" name="Picture 5" descr="07_03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9" b="6430"/>
          <a:stretch>
            <a:fillRect/>
          </a:stretch>
        </p:blipFill>
        <p:spPr bwMode="auto">
          <a:xfrm>
            <a:off x="296863" y="2171700"/>
            <a:ext cx="8548687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2022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7-36</a:t>
            </a:r>
          </a:p>
        </p:txBody>
      </p:sp>
    </p:spTree>
    <p:extLst>
      <p:ext uri="{BB962C8B-B14F-4D97-AF65-F5344CB8AC3E}">
        <p14:creationId xmlns:p14="http://schemas.microsoft.com/office/powerpoint/2010/main" val="3968423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847011" y="1243399"/>
            <a:ext cx="1752600" cy="1752600"/>
          </a:xfrm>
          <a:prstGeom prst="ellipse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1682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Which moment of inertia is greatest?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581400"/>
            <a:ext cx="4800600" cy="2544763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1200" dirty="0" smtClean="0"/>
              <a:t>A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1200" dirty="0" smtClean="0"/>
              <a:t>B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1200" dirty="0" smtClean="0"/>
              <a:t>C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12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95455" y="1981199"/>
                <a:ext cx="255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55" y="1981199"/>
                <a:ext cx="25571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810" r="-1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503940" y="1837994"/>
            <a:ext cx="289312" cy="286409"/>
          </a:xfrm>
          <a:prstGeom prst="ellipse">
            <a:avLst/>
          </a:prstGeom>
          <a:gradFill flip="none" rotWithShape="1">
            <a:gsLst>
              <a:gs pos="0">
                <a:srgbClr val="FFD2AE"/>
              </a:gs>
              <a:gs pos="100000">
                <a:srgbClr val="FBB27F"/>
              </a:gs>
            </a:gsLst>
            <a:lin ang="36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20740" y="1856386"/>
                <a:ext cx="255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740" y="1856386"/>
                <a:ext cx="25571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1905" r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07_STT_0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6" y="3580009"/>
            <a:ext cx="8546592" cy="2206752"/>
          </a:xfrm>
          <a:prstGeom prst="rect">
            <a:avLst/>
          </a:prstGeom>
        </p:spPr>
      </p:pic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9843359"/>
              </p:ext>
            </p:extLst>
          </p:nvPr>
        </p:nvGraphicFramePr>
        <p:xfrm>
          <a:off x="431630" y="988605"/>
          <a:ext cx="3568700" cy="401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630" y="988605"/>
                        <a:ext cx="3568700" cy="401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810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force vector applied to point P will stop this rolling ball?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3048000"/>
            <a:ext cx="4114800" cy="199567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000" dirty="0" smtClean="0"/>
              <a:t>A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000" dirty="0" smtClean="0"/>
              <a:t>B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000" dirty="0" smtClean="0"/>
              <a:t>C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000" dirty="0" smtClean="0"/>
              <a:t>D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000" dirty="0"/>
              <a:t>E</a:t>
            </a:r>
          </a:p>
        </p:txBody>
      </p:sp>
      <p:pic>
        <p:nvPicPr>
          <p:cNvPr id="5" name="Picture 4" descr="07_STT_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8546592" cy="2432304"/>
          </a:xfrm>
          <a:prstGeom prst="rect">
            <a:avLst/>
          </a:prstGeom>
        </p:spPr>
      </p:pic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99188748"/>
              </p:ext>
            </p:extLst>
          </p:nvPr>
        </p:nvGraphicFramePr>
        <p:xfrm>
          <a:off x="4092388" y="1524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92388" y="1524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196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ChSum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62162"/>
            <a:ext cx="6260592" cy="4794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76200"/>
            <a:ext cx="6553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Formulas more common moments of inertia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43800" y="414010"/>
                <a:ext cx="359329" cy="6771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14010"/>
                <a:ext cx="359329" cy="6771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5791200" y="838200"/>
            <a:ext cx="1650492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red vector is your best bet for getting this bolt as tight as possible?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679700" y="4191000"/>
            <a:ext cx="4114800" cy="1935163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1800" dirty="0" smtClean="0"/>
              <a:t>A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1800" dirty="0" smtClean="0"/>
              <a:t>B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1800" dirty="0" smtClean="0"/>
              <a:t>C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1800" dirty="0"/>
              <a:t>D</a:t>
            </a:r>
          </a:p>
        </p:txBody>
      </p:sp>
      <p:pic>
        <p:nvPicPr>
          <p:cNvPr id="5" name="Picture 4" descr="Q07_17_Figur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57488"/>
            <a:ext cx="5340096" cy="2902392"/>
          </a:xfrm>
          <a:prstGeom prst="rect">
            <a:avLst/>
          </a:prstGeom>
        </p:spPr>
      </p:pic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13266183"/>
              </p:ext>
            </p:extLst>
          </p:nvPr>
        </p:nvGraphicFramePr>
        <p:xfrm>
          <a:off x="6172200" y="3048000"/>
          <a:ext cx="2895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2200" y="3048000"/>
                        <a:ext cx="2895600" cy="325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920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0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0555"/>
            <a:ext cx="3950208" cy="5576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453" y="99300"/>
            <a:ext cx="71168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Angular Velocity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9553" y="1471152"/>
                <a:ext cx="204870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53" y="1471152"/>
                <a:ext cx="2048702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/>
          <p:cNvSpPr/>
          <p:nvPr/>
        </p:nvSpPr>
        <p:spPr>
          <a:xfrm>
            <a:off x="5041993" y="2191805"/>
            <a:ext cx="1600200" cy="1524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5219" y="1652452"/>
                <a:ext cx="4093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219" y="1652452"/>
                <a:ext cx="409343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691985" y="1582205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80978" y="2212505"/>
            <a:ext cx="179756" cy="740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freefoto.com/images/01/56/01_56_34---Seagull-in-flight_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7555">
            <a:off x="1594780" y="3993844"/>
            <a:ext cx="2767622" cy="18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04182" y="2723499"/>
            <a:ext cx="2705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“omega”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5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47203" name="Rectangle 3"/>
          <p:cNvSpPr>
            <a:spLocks/>
          </p:cNvSpPr>
          <p:nvPr/>
        </p:nvSpPr>
        <p:spPr bwMode="auto">
          <a:xfrm>
            <a:off x="558800" y="733425"/>
            <a:ext cx="77501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9050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3838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/>
            </a:pPr>
            <a:r>
              <a:rPr lang="en-US" altLang="en-US" sz="2200">
                <a:latin typeface="Arial" panose="020B0604020202020204" pitchFamily="34" charset="0"/>
              </a:rPr>
              <a:t>Moment of inertia is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rotational equivalent of mass.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point at which all forces appear to act.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time at which inertia occurs.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an alternative term for moment arm.</a:t>
            </a:r>
          </a:p>
        </p:txBody>
      </p:sp>
      <p:sp>
        <p:nvSpPr>
          <p:cNvPr id="947205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7-5</a:t>
            </a:r>
          </a:p>
        </p:txBody>
      </p:sp>
      <p:pic>
        <p:nvPicPr>
          <p:cNvPr id="94720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40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2" name="Rectangle 4"/>
          <p:cNvSpPr>
            <a:spLocks/>
          </p:cNvSpPr>
          <p:nvPr/>
        </p:nvSpPr>
        <p:spPr bwMode="auto">
          <a:xfrm>
            <a:off x="558800" y="138113"/>
            <a:ext cx="24574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49253" name="Rectangle 5"/>
          <p:cNvSpPr>
            <a:spLocks/>
          </p:cNvSpPr>
          <p:nvPr/>
        </p:nvSpPr>
        <p:spPr bwMode="auto">
          <a:xfrm>
            <a:off x="558800" y="733425"/>
            <a:ext cx="77501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9050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3838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/>
            </a:pPr>
            <a:r>
              <a:rPr lang="en-US" altLang="en-US" sz="2200">
                <a:latin typeface="Arial" panose="020B0604020202020204" pitchFamily="34" charset="0"/>
              </a:rPr>
              <a:t>Moment of inertia is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the rotational equivalent of mass.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point at which all forces appear to act.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time at which inertia occurs.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an alternative term for moment arm.</a:t>
            </a:r>
          </a:p>
        </p:txBody>
      </p:sp>
      <p:sp>
        <p:nvSpPr>
          <p:cNvPr id="949254" name="Rectangle 6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7-6</a:t>
            </a:r>
          </a:p>
        </p:txBody>
      </p:sp>
    </p:spTree>
    <p:extLst>
      <p:ext uri="{BB962C8B-B14F-4D97-AF65-F5344CB8AC3E}">
        <p14:creationId xmlns:p14="http://schemas.microsoft.com/office/powerpoint/2010/main" val="397299461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P07_65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4115"/>
            <a:ext cx="4004501" cy="3851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52400"/>
            <a:ext cx="5574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Torque causing rotation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3993" y="1295400"/>
                <a:ext cx="2079352" cy="1490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93" y="1295400"/>
                <a:ext cx="2079352" cy="14905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5732" y="3080607"/>
                <a:ext cx="2255874" cy="1490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732" y="3080607"/>
                <a:ext cx="2255874" cy="14905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14400" y="503102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 to these masses when you let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to this pulley system?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9530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It does not move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The 10N force accelerates the mass upward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The force of gravity on the mass results in a net force upward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The mass moves upward at a constant speed </a:t>
            </a:r>
            <a:endParaRPr lang="en-US" dirty="0"/>
          </a:p>
        </p:txBody>
      </p:sp>
      <p:pic>
        <p:nvPicPr>
          <p:cNvPr id="5" name="Picture 4" descr="P07_68_Figur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38646"/>
            <a:ext cx="3200400" cy="4009042"/>
          </a:xfrm>
          <a:prstGeom prst="rect">
            <a:avLst/>
          </a:prstGeom>
        </p:spPr>
      </p:pic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81816058"/>
              </p:ext>
            </p:extLst>
          </p:nvPr>
        </p:nvGraphicFramePr>
        <p:xfrm>
          <a:off x="3124200" y="1371600"/>
          <a:ext cx="5016500" cy="564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1371600"/>
                        <a:ext cx="5016500" cy="564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453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P07_69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21" y="1135582"/>
            <a:ext cx="3618942" cy="5220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44585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 we always have to use torque?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0080" y="1678659"/>
                <a:ext cx="4493088" cy="1192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80" y="1678659"/>
                <a:ext cx="4493088" cy="11925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611" y="2871165"/>
                <a:ext cx="4531049" cy="1192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1" y="2871165"/>
                <a:ext cx="4531049" cy="11925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6400" y="4886845"/>
                <a:ext cx="19178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886845"/>
                <a:ext cx="1917833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00813" y="4382925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Newton’s Third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6534381" y="2857781"/>
            <a:ext cx="228600" cy="914400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9800" y="2786516"/>
                <a:ext cx="4732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786516"/>
                <a:ext cx="47327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 Arrow 10"/>
          <p:cNvSpPr/>
          <p:nvPr/>
        </p:nvSpPr>
        <p:spPr>
          <a:xfrm>
            <a:off x="7543800" y="4648200"/>
            <a:ext cx="228600" cy="914400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29219" y="4576935"/>
                <a:ext cx="4827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219" y="4576935"/>
                <a:ext cx="48276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Up Arrow 12"/>
          <p:cNvSpPr/>
          <p:nvPr/>
        </p:nvSpPr>
        <p:spPr>
          <a:xfrm flipV="1">
            <a:off x="6534381" y="3777832"/>
            <a:ext cx="228600" cy="974425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82581" y="2370000"/>
                <a:ext cx="4732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1" y="2370000"/>
                <a:ext cx="473271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45569" y="4474857"/>
                <a:ext cx="464679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569" y="4474857"/>
                <a:ext cx="464679" cy="5324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p Arrow 15"/>
          <p:cNvSpPr/>
          <p:nvPr/>
        </p:nvSpPr>
        <p:spPr>
          <a:xfrm flipV="1">
            <a:off x="7543800" y="5576687"/>
            <a:ext cx="228600" cy="697025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3322" y="6006459"/>
                <a:ext cx="464679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22" y="6006459"/>
                <a:ext cx="464679" cy="5324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26521" y="901512"/>
            <a:ext cx="328827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Starting from rest, how long does it take to hit the ground?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P07_69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21" y="1135582"/>
            <a:ext cx="3618942" cy="5220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7435" y="156066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Use forces to solve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9497" y="1598614"/>
                <a:ext cx="30445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97" y="1598614"/>
                <a:ext cx="304455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9497" y="2244083"/>
                <a:ext cx="33232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97" y="2244083"/>
                <a:ext cx="332321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2401" y="973997"/>
                <a:ext cx="22299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01" y="973997"/>
                <a:ext cx="222990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Up Arrow 8"/>
          <p:cNvSpPr/>
          <p:nvPr/>
        </p:nvSpPr>
        <p:spPr>
          <a:xfrm>
            <a:off x="6534381" y="2857781"/>
            <a:ext cx="228600" cy="914400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9800" y="2786516"/>
                <a:ext cx="4732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786516"/>
                <a:ext cx="47327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 Arrow 10"/>
          <p:cNvSpPr/>
          <p:nvPr/>
        </p:nvSpPr>
        <p:spPr>
          <a:xfrm>
            <a:off x="7543800" y="4648200"/>
            <a:ext cx="228600" cy="914400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29219" y="4576935"/>
                <a:ext cx="4827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219" y="4576935"/>
                <a:ext cx="48276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Up Arrow 12"/>
          <p:cNvSpPr/>
          <p:nvPr/>
        </p:nvSpPr>
        <p:spPr>
          <a:xfrm flipV="1">
            <a:off x="6534381" y="3777832"/>
            <a:ext cx="228600" cy="974425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45569" y="4474857"/>
                <a:ext cx="464679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569" y="4474857"/>
                <a:ext cx="464679" cy="5324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Up Arrow 14"/>
          <p:cNvSpPr/>
          <p:nvPr/>
        </p:nvSpPr>
        <p:spPr>
          <a:xfrm flipV="1">
            <a:off x="7543800" y="5576687"/>
            <a:ext cx="228600" cy="697025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83322" y="6006459"/>
                <a:ext cx="464679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22" y="6006459"/>
                <a:ext cx="464679" cy="5324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2982" y="3982414"/>
                <a:ext cx="5028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982" y="3982414"/>
                <a:ext cx="502895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181600" y="3504411"/>
            <a:ext cx="0" cy="1479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59471" y="4244167"/>
                <a:ext cx="5123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471" y="4244167"/>
                <a:ext cx="512383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8519514" y="4018402"/>
            <a:ext cx="9488" cy="122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64528" y="2786516"/>
                <a:ext cx="3728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Get rid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by solving for it and substituting into the other equation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8" y="2786516"/>
                <a:ext cx="3728453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130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27276" y="3558237"/>
                <a:ext cx="1786323" cy="632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=−3.27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76" y="3558237"/>
                <a:ext cx="1786323" cy="63241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4400" y="192140"/>
            <a:ext cx="328827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Starting from rest, how long does it take to hit the ground?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69845" y="4413929"/>
                <a:ext cx="240905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45" y="4413929"/>
                <a:ext cx="2409057" cy="69147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ghtning Bolt 31"/>
          <p:cNvSpPr/>
          <p:nvPr/>
        </p:nvSpPr>
        <p:spPr>
          <a:xfrm>
            <a:off x="2187376" y="4606723"/>
            <a:ext cx="304800" cy="482669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1886" y="5405882"/>
                <a:ext cx="136319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86" y="5405882"/>
                <a:ext cx="1363194" cy="109119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36169" y="5530969"/>
                <a:ext cx="1133837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=.78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69" y="5530969"/>
                <a:ext cx="1133837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9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6" grpId="0"/>
      <p:bldP spid="29" grpId="0"/>
      <p:bldP spid="31" grpId="0"/>
      <p:bldP spid="32" grpId="0" animBg="1"/>
      <p:bldP spid="33" grpId="0"/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59491" name="Rectangle 3"/>
          <p:cNvSpPr>
            <a:spLocks/>
          </p:cNvSpPr>
          <p:nvPr/>
        </p:nvSpPr>
        <p:spPr bwMode="auto">
          <a:xfrm>
            <a:off x="571500" y="733425"/>
            <a:ext cx="74644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25"/>
              </a:spcBef>
              <a:buFontTx/>
              <a:buAutoNum type="arabicPeriod" startAt="4"/>
            </a:pPr>
            <a:r>
              <a:rPr lang="en-US" altLang="en-US" sz="2200">
                <a:latin typeface="Arial" panose="020B0604020202020204" pitchFamily="34" charset="0"/>
              </a:rPr>
              <a:t>A net torque applied to an object causes</a:t>
            </a:r>
          </a:p>
          <a:p>
            <a:pPr eaLnBrk="1" hangingPunct="1">
              <a:spcBef>
                <a:spcPts val="725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725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 linear acceleration of the object. </a:t>
            </a:r>
          </a:p>
          <a:p>
            <a:pPr lvl="1" eaLnBrk="1" hangingPunct="1">
              <a:spcBef>
                <a:spcPts val="725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object to rotate at a constant rate.</a:t>
            </a:r>
          </a:p>
          <a:p>
            <a:pPr lvl="1" eaLnBrk="1" hangingPunct="1">
              <a:spcBef>
                <a:spcPts val="725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angular velocity of the object to change.</a:t>
            </a:r>
          </a:p>
          <a:p>
            <a:pPr lvl="1" eaLnBrk="1" hangingPunct="1">
              <a:spcBef>
                <a:spcPts val="725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moment of inertia of the object to change.</a:t>
            </a:r>
          </a:p>
        </p:txBody>
      </p:sp>
      <p:sp>
        <p:nvSpPr>
          <p:cNvPr id="959493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7-11</a:t>
            </a:r>
          </a:p>
        </p:txBody>
      </p:sp>
      <p:pic>
        <p:nvPicPr>
          <p:cNvPr id="959494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6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40" name="Rectangle 4"/>
          <p:cNvSpPr>
            <a:spLocks/>
          </p:cNvSpPr>
          <p:nvPr/>
        </p:nvSpPr>
        <p:spPr bwMode="auto">
          <a:xfrm>
            <a:off x="558800" y="138113"/>
            <a:ext cx="24574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61541" name="Rectangle 5"/>
          <p:cNvSpPr>
            <a:spLocks/>
          </p:cNvSpPr>
          <p:nvPr/>
        </p:nvSpPr>
        <p:spPr bwMode="auto">
          <a:xfrm>
            <a:off x="571500" y="733425"/>
            <a:ext cx="74644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25"/>
              </a:spcBef>
              <a:buFontTx/>
              <a:buAutoNum type="arabicPeriod" startAt="4"/>
            </a:pPr>
            <a:r>
              <a:rPr lang="en-US" altLang="en-US" sz="2200">
                <a:latin typeface="Arial" panose="020B0604020202020204" pitchFamily="34" charset="0"/>
              </a:rPr>
              <a:t>A net torque applied to an object causes</a:t>
            </a:r>
          </a:p>
          <a:p>
            <a:pPr eaLnBrk="1" hangingPunct="1">
              <a:spcBef>
                <a:spcPts val="725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725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 linear acceleration of the object. </a:t>
            </a:r>
          </a:p>
          <a:p>
            <a:pPr lvl="1" eaLnBrk="1" hangingPunct="1">
              <a:spcBef>
                <a:spcPts val="725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object to rotate at a constant rate.</a:t>
            </a:r>
          </a:p>
          <a:p>
            <a:pPr lvl="1" eaLnBrk="1" hangingPunct="1">
              <a:spcBef>
                <a:spcPts val="725"/>
              </a:spcBef>
              <a:buFontTx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the angular velocity of the object to change.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725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moment of inertia of the object to change.</a:t>
            </a:r>
          </a:p>
        </p:txBody>
      </p:sp>
      <p:sp>
        <p:nvSpPr>
          <p:cNvPr id="961542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7-12</a:t>
            </a:r>
          </a:p>
        </p:txBody>
      </p:sp>
    </p:spTree>
    <p:extLst>
      <p:ext uri="{BB962C8B-B14F-4D97-AF65-F5344CB8AC3E}">
        <p14:creationId xmlns:p14="http://schemas.microsoft.com/office/powerpoint/2010/main" val="193794012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P07_70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70265"/>
            <a:ext cx="5285925" cy="3182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999" y="288689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Friction in rotational motion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36314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Draw the normal force for the wheel against the break</a:t>
            </a:r>
          </a:p>
          <a:p>
            <a:endParaRPr lang="en-US" sz="2400" dirty="0" smtClean="0"/>
          </a:p>
          <a:p>
            <a:r>
              <a:rPr lang="en-US" sz="2400" dirty="0" smtClean="0"/>
              <a:t>Draw the frictional force from the break</a:t>
            </a:r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 flipV="1">
            <a:off x="6715552" y="4073790"/>
            <a:ext cx="228600" cy="1260210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36284" y="5174793"/>
                <a:ext cx="47788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284" y="5174793"/>
                <a:ext cx="477887" cy="5318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Up Arrow 8"/>
          <p:cNvSpPr/>
          <p:nvPr/>
        </p:nvSpPr>
        <p:spPr>
          <a:xfrm rot="16200000" flipV="1">
            <a:off x="7573259" y="3158317"/>
            <a:ext cx="228600" cy="184608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28152" y="3352800"/>
                <a:ext cx="5648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52" y="3352800"/>
                <a:ext cx="56489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0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07_25_Figur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6600"/>
            <a:ext cx="5492496" cy="3063575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Is this beam balanced?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6448" y="1219200"/>
            <a:ext cx="5486400" cy="36877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No, it will spin CW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/>
              <a:t>No, it will spin </a:t>
            </a:r>
            <a:r>
              <a:rPr lang="en-US" dirty="0" smtClean="0"/>
              <a:t>CCW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Not enough information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43581051"/>
              </p:ext>
            </p:extLst>
          </p:nvPr>
        </p:nvGraphicFramePr>
        <p:xfrm>
          <a:off x="-228600" y="3733800"/>
          <a:ext cx="2878667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28600" y="3733800"/>
                        <a:ext cx="2878667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714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6083808" cy="57310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453" y="99300"/>
            <a:ext cx="71168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Ball rolling across frictionless floor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30215" y="2065422"/>
            <a:ext cx="6934200" cy="3429000"/>
          </a:xfrm>
          <a:prstGeom prst="straightConnector1">
            <a:avLst/>
          </a:prstGeom>
          <a:ln w="38100">
            <a:solidFill>
              <a:srgbClr val="268E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50292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This slope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29200"/>
                <a:ext cx="182880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0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5694" y="2087704"/>
                <a:ext cx="1599412" cy="1041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94" y="2087704"/>
                <a:ext cx="1599412" cy="1041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9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39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5" y="990600"/>
            <a:ext cx="4099325" cy="3851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9217"/>
            <a:ext cx="73152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Now the pulley has friction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 descr="P07_19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16" y="681995"/>
            <a:ext cx="3004935" cy="4666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96938" y="705548"/>
                <a:ext cx="166404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938" y="705548"/>
                <a:ext cx="1664045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5002883"/>
                <a:ext cx="3759684" cy="1192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02883"/>
                <a:ext cx="3759684" cy="11925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3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7_39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5" y="990600"/>
            <a:ext cx="4099325" cy="3851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9217"/>
            <a:ext cx="73152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Now the pulley has friction and mass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 descr="P07_19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16" y="681995"/>
            <a:ext cx="3004935" cy="4666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744032"/>
                <a:ext cx="166404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44032"/>
                <a:ext cx="1664045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133" y="5322015"/>
                <a:ext cx="787580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.02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.02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.0008 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3" y="5322015"/>
                <a:ext cx="787580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86600" y="2367451"/>
                <a:ext cx="7245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367451"/>
                <a:ext cx="72455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0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/>
          </p:cNvSpPr>
          <p:nvPr/>
        </p:nvSpPr>
        <p:spPr bwMode="auto">
          <a:xfrm>
            <a:off x="558800" y="138113"/>
            <a:ext cx="64658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Additional Example Problem</a:t>
            </a:r>
          </a:p>
        </p:txBody>
      </p:sp>
      <p:sp>
        <p:nvSpPr>
          <p:cNvPr id="985091" name="Rectangle 3"/>
          <p:cNvSpPr>
            <a:spLocks/>
          </p:cNvSpPr>
          <p:nvPr/>
        </p:nvSpPr>
        <p:spPr bwMode="auto">
          <a:xfrm>
            <a:off x="558800" y="733425"/>
            <a:ext cx="80232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A baseball bat has a mass of 0.82 kg and is 0.86 m long. It’s held vertically and then allowed to fall. What is the bat’s angular acceleration when it has reached 20° from the vertical? (Model the bat as a uniform cylinder). </a:t>
            </a:r>
          </a:p>
        </p:txBody>
      </p:sp>
      <p:sp>
        <p:nvSpPr>
          <p:cNvPr id="985093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7-43</a:t>
            </a:r>
          </a:p>
        </p:txBody>
      </p:sp>
      <p:pic>
        <p:nvPicPr>
          <p:cNvPr id="11266" name="Picture 2" descr="http://goldinauctions.com/ItemImages/000004/4741c_l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4265" y="2676865"/>
            <a:ext cx="310447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7484" y="5143500"/>
            <a:ext cx="8991600" cy="1562100"/>
          </a:xfrm>
          <a:prstGeom prst="roundRect">
            <a:avLst/>
          </a:prstGeom>
          <a:blipFill dpi="0" rotWithShape="1">
            <a:blip r:embed="rId4">
              <a:alphaModFix amt="91000"/>
            </a:blip>
            <a:srcRect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438400" y="2819400"/>
            <a:ext cx="1143000" cy="23241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1524000" y="2573337"/>
            <a:ext cx="2285999" cy="2263122"/>
          </a:xfrm>
          <a:prstGeom prst="arc">
            <a:avLst>
              <a:gd name="adj1" fmla="val 16200000"/>
              <a:gd name="adj2" fmla="val 18804374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Text Box 2"/>
          <p:cNvSpPr txBox="1">
            <a:spLocks/>
          </p:cNvSpPr>
          <p:nvPr/>
        </p:nvSpPr>
        <p:spPr bwMode="auto">
          <a:xfrm>
            <a:off x="477838" y="98425"/>
            <a:ext cx="45942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1033219" name="Text Box 3"/>
          <p:cNvSpPr txBox="1">
            <a:spLocks/>
          </p:cNvSpPr>
          <p:nvPr/>
        </p:nvSpPr>
        <p:spPr bwMode="auto">
          <a:xfrm>
            <a:off x="503238" y="695325"/>
            <a:ext cx="534828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41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9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>
                <a:solidFill>
                  <a:srgbClr val="000000"/>
                </a:solidFill>
                <a:latin typeface="Arial" panose="020B0604020202020204" pitchFamily="34" charset="0"/>
              </a:rPr>
              <a:t>Two coins rotate on a turntable. Coin B is twice as far from the axis as coin A.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GB" altLang="en-US" sz="2200">
                <a:solidFill>
                  <a:srgbClr val="000000"/>
                </a:solidFill>
                <a:latin typeface="Arial" panose="020B0604020202020204" pitchFamily="34" charset="0"/>
              </a:rPr>
              <a:t>The angular velocity of A is twice that of B.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The angular velocity of A equals that of B.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The angular velocity of A is half that of B.</a:t>
            </a:r>
          </a:p>
        </p:txBody>
      </p:sp>
      <p:sp>
        <p:nvSpPr>
          <p:cNvPr id="1033235" name="Rectangle 19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7-13</a:t>
            </a:r>
          </a:p>
        </p:txBody>
      </p:sp>
      <p:pic>
        <p:nvPicPr>
          <p:cNvPr id="1033237" name="Picture 21" descr="07_13_Sl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998538"/>
            <a:ext cx="2727325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23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365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Text Box 2"/>
          <p:cNvSpPr txBox="1">
            <a:spLocks/>
          </p:cNvSpPr>
          <p:nvPr/>
        </p:nvSpPr>
        <p:spPr bwMode="auto">
          <a:xfrm>
            <a:off x="503238" y="98425"/>
            <a:ext cx="45942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1035283" name="Rectangle 19"/>
          <p:cNvSpPr>
            <a:spLocks/>
          </p:cNvSpPr>
          <p:nvPr/>
        </p:nvSpPr>
        <p:spPr bwMode="auto">
          <a:xfrm>
            <a:off x="490538" y="4119563"/>
            <a:ext cx="85201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All points on the turntable rotate through the same angle in the same time.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All points have the same period.</a:t>
            </a:r>
          </a:p>
        </p:txBody>
      </p:sp>
      <p:sp>
        <p:nvSpPr>
          <p:cNvPr id="1035286" name="Text Box 22"/>
          <p:cNvSpPr txBox="1">
            <a:spLocks/>
          </p:cNvSpPr>
          <p:nvPr/>
        </p:nvSpPr>
        <p:spPr bwMode="auto">
          <a:xfrm>
            <a:off x="503238" y="695325"/>
            <a:ext cx="534828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41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9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>
                <a:solidFill>
                  <a:srgbClr val="000000"/>
                </a:solidFill>
                <a:latin typeface="Arial" panose="020B0604020202020204" pitchFamily="34" charset="0"/>
              </a:rPr>
              <a:t>Two coins rotate on a turntable. Coin B is twice as far from the axis as coin A.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GB" altLang="en-US" sz="2200">
                <a:solidFill>
                  <a:srgbClr val="000000"/>
                </a:solidFill>
                <a:latin typeface="Arial" panose="020B0604020202020204" pitchFamily="34" charset="0"/>
              </a:rPr>
              <a:t>The angular velocity of A is twice that of B.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The angular velocity of A equals that of B.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48" charset="-128"/>
                <a:sym typeface="Gill Sans" pitchFamily="48" charset="0"/>
              </a:rPr>
              <a:t>The angular velocity of A is half that of B.</a:t>
            </a:r>
          </a:p>
        </p:txBody>
      </p:sp>
      <p:sp>
        <p:nvSpPr>
          <p:cNvPr id="1035301" name="Rectangle 3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7-14</a:t>
            </a:r>
          </a:p>
        </p:txBody>
      </p:sp>
      <p:pic>
        <p:nvPicPr>
          <p:cNvPr id="1035303" name="Picture 39" descr="07_13_Sl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998538"/>
            <a:ext cx="2727325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59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7" name="Rectangle 3"/>
          <p:cNvSpPr>
            <a:spLocks/>
          </p:cNvSpPr>
          <p:nvPr/>
        </p:nvSpPr>
        <p:spPr bwMode="auto">
          <a:xfrm>
            <a:off x="397527" y="996950"/>
            <a:ext cx="45339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</a:rPr>
              <a:t>Angular acceleration </a:t>
            </a:r>
            <a:r>
              <a:rPr lang="en-US" altLang="en-US" sz="2200" dirty="0">
                <a:latin typeface="Lucida Grande" pitchFamily="48" charset="0"/>
              </a:rPr>
              <a:t>α</a:t>
            </a:r>
            <a:r>
              <a:rPr lang="en-US" altLang="en-US" sz="2200" dirty="0">
                <a:latin typeface="Arial" panose="020B0604020202020204" pitchFamily="34" charset="0"/>
              </a:rPr>
              <a:t> measures how rapidly the angular velocity is changing:</a:t>
            </a:r>
          </a:p>
        </p:txBody>
      </p:sp>
      <p:pic>
        <p:nvPicPr>
          <p:cNvPr id="963592" name="Picture 8" descr="07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5151154" y="996950"/>
            <a:ext cx="37973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3591" name="Picture 7" descr="07_KeyEquati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r="18570"/>
          <a:stretch>
            <a:fillRect/>
          </a:stretch>
        </p:blipFill>
        <p:spPr bwMode="auto">
          <a:xfrm>
            <a:off x="177800" y="2333625"/>
            <a:ext cx="476567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3593" name="Rectangle 9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7-17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921619"/>
                <a:ext cx="1427762" cy="9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921619"/>
                <a:ext cx="1427762" cy="9451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43453" y="99300"/>
            <a:ext cx="71168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Angular Acceleration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57800" y="3921619"/>
            <a:ext cx="0" cy="17679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4905" y="5004211"/>
                <a:ext cx="5353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05" y="5004211"/>
                <a:ext cx="535339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84273" y="5756253"/>
            <a:ext cx="234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Tangential acceleration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2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F6C54846B3234AF289F1606479D939A6"/>
  <p:tag name="TPVERSION" val="5"/>
  <p:tag name="TPFULLVERSION" val="5.2.1.3179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BDA11A32F0064608B91C8E62E07B82B1&lt;/guid&gt;&#10;        &lt;description /&gt;&#10;        &lt;date&gt;5/26/2014 10:42:1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4205B79CC7149D29A0ED2C787315F8C&lt;/guid&gt;&#10;            &lt;repollguid&gt;7041C318EF85423AAF7E843010CB4A41&lt;/repollguid&gt;&#10;            &lt;sourceid&gt;7CE5C22336CD443D97C3D6D5A34D35B8&lt;/sourceid&gt;&#10;            &lt;questiontext&gt;Which torques are equal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1466451907E4F1F8B2A2A1F0F433FB1&lt;/guid&gt;&#10;                    &lt;answertext&gt;B = C = D = E only&lt;/answertext&gt;&#10;                    &lt;valuetype&gt;0&lt;/valuetype&gt;&#10;                &lt;/answer&gt;&#10;                &lt;answer&gt;&#10;                    &lt;guid&gt;D36C1E15B5504D1E9B3D9D5669949FD3&lt;/guid&gt;&#10;                    &lt;answertext&gt;A = B and C = D = E&lt;/answertext&gt;&#10;                    &lt;valuetype&gt;0&lt;/valuetype&gt;&#10;                &lt;/answer&gt;&#10;                &lt;answer&gt;&#10;                    &lt;guid&gt;966294EA31A940D4ADBF8CA3F382D2BE&lt;/guid&gt;&#10;                    &lt;answertext&gt;None are equal&lt;/answertext&gt;&#10;                    &lt;valuetype&gt;0&lt;/valuetype&gt;&#10;                &lt;/answer&gt;&#10;                &lt;answer&gt;&#10;                    &lt;guid&gt;C712ABA5A1EF40BF82C18BFF473E7BA1&lt;/guid&gt;&#10;                    &lt;answertext&gt;B = E and C = D&lt;/answertext&gt;&#10;                    &lt;valuetype&gt;0&lt;/valuetype&gt;&#10;                &lt;/answer&gt;&#10;            &lt;/answers&gt;&#10;        &lt;/multichoice&gt;&#10;    &lt;/questions&gt;&#10;&lt;/questionlist&gt;"/>
  <p:tag name="RESULTS" val="Which torques are equal?[;crlf;]49[;]49[;]49[;]False[;]0[;][;crlf;]3.95918367346939[;]4[;]0.282783805317368[;]0.0799666805497709[;crlf;]0[;]0[;]B = C = D = E only1[;]B = C = D = E only[;][;crlf;]1[;]0[;]A = B and C = D = E2[;]A = B and C = D = E[;][;crlf;]0[;]0[;]None are equal3[;]None are equal[;][;crlf;]48[;]0[;]B = E and C = D4[;]B = E and C = D[;]"/>
  <p:tag name="HASRESULTS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9CCBA01CC70445DA2808E6CCD62F487&lt;/guid&gt;&#10;        &lt;description /&gt;&#10;        &lt;date&gt;5/26/2014 12:19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F7842AFF28049F5879CBF4A34D63412&lt;/guid&gt;&#10;            &lt;repollguid&gt;4AB18C3F9E4C4923B8CD8F93DF7B1540&lt;/repollguid&gt;&#10;            &lt;sourceid&gt;8FDE3649470D42018F56449272879DD3&lt;/sourceid&gt;&#10;            &lt;questiontext&gt;Which moment of inertia is greates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908E4F821B64A20A8AD9AE47363D6B3&lt;/guid&gt;&#10;                    &lt;answertext&gt;A&lt;/answertext&gt;&#10;                    &lt;valuetype&gt;0&lt;/valuetype&gt;&#10;                &lt;/answer&gt;&#10;                &lt;answer&gt;&#10;                    &lt;guid&gt;0FCEE2C5D33A4E45953DA115529AA578&lt;/guid&gt;&#10;                    &lt;answertext&gt;B&lt;/answertext&gt;&#10;                    &lt;valuetype&gt;0&lt;/valuetype&gt;&#10;                &lt;/answer&gt;&#10;                &lt;answer&gt;&#10;                    &lt;guid&gt;6D5F0F4F5E7548228E8DEBA3FB50B5DC&lt;/guid&gt;&#10;                    &lt;answertext&gt;C&lt;/answertext&gt;&#10;                    &lt;valuetype&gt;0&lt;/valuetype&gt;&#10;                &lt;/answer&gt;&#10;                &lt;answer&gt;&#10;                    &lt;guid&gt;156DE65AB8FF422C95E790DD5232AD4E&lt;/guid&gt;&#10;                    &lt;answertext&gt;D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A87A23717DA4EA0A61A35920133AC58&lt;/guid&gt;&#10;        &lt;description /&gt;&#10;        &lt;date&gt;5/26/2014 12:31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8671F6285D4463CA0581EF8C03C9FED&lt;/guid&gt;&#10;            &lt;repollguid&gt;7209DD7383D741029E4BF6464C9D7DAC&lt;/repollguid&gt;&#10;            &lt;sourceid&gt;046A2D5F5098462D859E14C6D4A7C8CB&lt;/sourceid&gt;&#10;            &lt;questiontext&gt;Which force vector applied to point P will stop this rolling ball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D5BEFF879EA498281843A7554D0C34A&lt;/guid&gt;&#10;                    &lt;answertext&gt;A&lt;/answertext&gt;&#10;                    &lt;valuetype&gt;0&lt;/valuetype&gt;&#10;                &lt;/answer&gt;&#10;                &lt;answer&gt;&#10;                    &lt;guid&gt;6BB12EF3725F42049B0B05FF39D15801&lt;/guid&gt;&#10;                    &lt;answertext&gt;B&lt;/answertext&gt;&#10;                    &lt;valuetype&gt;0&lt;/valuetype&gt;&#10;                &lt;/answer&gt;&#10;                &lt;answer&gt;&#10;                    &lt;guid&gt;832A5FFD5736401A97BB84F49563B1C2&lt;/guid&gt;&#10;                    &lt;answertext&gt;C&lt;/answertext&gt;&#10;                    &lt;valuetype&gt;0&lt;/valuetype&gt;&#10;                &lt;/answer&gt;&#10;                &lt;answer&gt;&#10;                    &lt;guid&gt;405428F1884B46FCB4BE683F75433798&lt;/guid&gt;&#10;                    &lt;answertext&gt;D&lt;/answertext&gt;&#10;                    &lt;valuetype&gt;0&lt;/valuetype&gt;&#10;                &lt;/answer&gt;&#10;                &lt;answer&gt;&#10;                    &lt;guid&gt;9888845CF6FB4D49BA33F803E49B100C&lt;/guid&gt;&#10;                    &lt;answertext&gt;E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1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AUTOOPENPOLL" val="True"/>
  <p:tag name="AUTOFORMATCHART" val="True"/>
  <p:tag name="TPQUESTIONXML" val="﻿&lt;?xml version=&quot;1.0&quot; encoding=&quot;utf-8&quot;?&gt;&#10;&lt;questionlist&gt;&#10;    &lt;properties&gt;&#10;        &lt;guid&gt;3B0163F2DCE84B2688C0DEF9B0375422&lt;/guid&gt;&#10;        &lt;description /&gt;&#10;        &lt;date&gt;5/26/2014 12:35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2A4BDC4EA4448B0B2CC2FA0589805A2&lt;/guid&gt;&#10;            &lt;repollguid&gt;7C41B8416391416386013E10294EA019&lt;/repollguid&gt;&#10;            &lt;sourceid&gt;CF8D4086C7E444669EA85D440DD76CD1&lt;/sourceid&gt;&#10;            &lt;questiontext&gt;Which red vector is your best bet for getting this bolt as tight as possibl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DF4E1919892466C89135F035BA1B1E5&lt;/guid&gt;&#10;                    &lt;answertext&gt;A&lt;/answertext&gt;&#10;                    &lt;valuetype&gt;0&lt;/valuetype&gt;&#10;                &lt;/answer&gt;&#10;                &lt;answer&gt;&#10;                    &lt;guid&gt;1DF5F6AD2F2B485B93FC46613DE14FFC&lt;/guid&gt;&#10;                    &lt;answertext&gt;B&lt;/answertext&gt;&#10;                    &lt;valuetype&gt;0&lt;/valuetype&gt;&#10;                &lt;/answer&gt;&#10;                &lt;answer&gt;&#10;                    &lt;guid&gt;F0280B486D144B5A8A8F813A52E49FF9&lt;/guid&gt;&#10;                    &lt;answertext&gt;C&lt;/answertext&gt;&#10;                    &lt;valuetype&gt;0&lt;/valuetype&gt;&#10;                &lt;/answer&gt;&#10;                &lt;answer&gt;&#10;                    &lt;guid&gt;A97CF5BEBAC34530B7DAA5F6621353CB&lt;/guid&gt;&#10;                    &lt;answertext&gt;D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A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C48DF8D9D3F42098626C0356BED2760&lt;/guid&gt;&#10;        &lt;description /&gt;&#10;        &lt;date&gt;5/26/2014 12:46:2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E7169B83BAC4BC6A279DC111CE495E4&lt;/guid&gt;&#10;            &lt;repollguid&gt;6E56E430778747D9AB8CB8ABDD9298BD&lt;/repollguid&gt;&#10;            &lt;sourceid&gt;85CD3713440647FF903D1A8D15706A00&lt;/sourceid&gt;&#10;            &lt;questiontext&gt;What happens to this pulley system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741F808B99D49ACAF716BAC7B58022D&lt;/guid&gt;&#10;                    &lt;answertext&gt;It does not move&lt;/answertext&gt;&#10;                    &lt;valuetype&gt;0&lt;/valuetype&gt;&#10;                &lt;/answer&gt;&#10;                &lt;answer&gt;&#10;                    &lt;guid&gt;63BBDB01D50C488DAF969FB64BD059AF&lt;/guid&gt;&#10;                    &lt;answertext&gt;The 10N force accelerates the mass upward&lt;/answertext&gt;&#10;                    &lt;valuetype&gt;0&lt;/valuetype&gt;&#10;                &lt;/answer&gt;&#10;                &lt;answer&gt;&#10;                    &lt;guid&gt;51B9E17077AB428AB36BD07F0ABFC241&lt;/guid&gt;&#10;                    &lt;answertext&gt;The force of gravity on the mass results in a net force upward&lt;/answertext&gt;&#10;                    &lt;valuetype&gt;0&lt;/valuetype&gt;&#10;                &lt;/answer&gt;&#10;                &lt;answer&gt;&#10;                    &lt;guid&gt;C625FBD741284959929A665B2EFAFE42&lt;/guid&gt;&#10;                    &lt;answertext&gt;The mass moves upward at a constant speed 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C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E7EE5CB42C4E0D9C077CD6F4872CC4&lt;/guid&gt;&#10;        &lt;description /&gt;&#10;        &lt;date&gt;5/26/2014 12:52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9D3BBDDC73C40C9816FF381612490F4&lt;/guid&gt;&#10;            &lt;repollguid&gt;4F20B53D53084DEAB9F04342CC2EBFFE&lt;/repollguid&gt;&#10;            &lt;sourceid&gt;CCB0F6EA075C4499B0214FF6480193F8&lt;/sourceid&gt;&#10;            &lt;questiontext&gt;Is this beam balanced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6C8029ABB494A29B7E69ACE2B2AA34D&lt;/guid&gt;&#10;                    &lt;answertext&gt;Yes&lt;/answertext&gt;&#10;                    &lt;valuetype&gt;0&lt;/valuetype&gt;&#10;                &lt;/answer&gt;&#10;                &lt;answer&gt;&#10;                    &lt;guid&gt;3218167D2E084DBAB5AF0BF3380F411A&lt;/guid&gt;&#10;                    &lt;answertext&gt;No, it will spin CW&lt;/answertext&gt;&#10;                    &lt;valuetype&gt;0&lt;/valuetype&gt;&#10;                &lt;/answer&gt;&#10;                &lt;answer&gt;&#10;                    &lt;guid&gt;C5F9F052121A4FCCBBA826123011AF83&lt;/guid&gt;&#10;                    &lt;answertext&gt;No, it will spin CCW&lt;/answertext&gt;&#10;                    &lt;valuetype&gt;0&lt;/valuetype&gt;&#10;                &lt;/answer&gt;&#10;                &lt;answer&gt;&#10;                    &lt;guid&gt;4CA5329BFCE34334A3B5EC7A38A03579&lt;/guid&gt;&#10;                    &lt;answertext&gt;Not enough information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1"/>
  <p:tag name="QUESTIONANSWER" val="C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A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AEE5EF1368BE4ABDB4D72A9308DA2560&lt;/guid&gt;&#10;        &lt;description /&gt;&#10;        &lt;date&gt;5/26/2014 10:20:3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1F670E86FE44F7BB8982E060BEEE9CE&lt;/guid&gt;&#10;            &lt;repollguid&gt;F484654C658C4C95839CEAFEDC18D5A4&lt;/repollguid&gt;&#10;            &lt;sourceid&gt;D533177BACD242EE84A4733018EDDD50&lt;/sourceid&gt;&#10;            &lt;questiontext&gt;The four forces below are equal in magnitude. Which force would be most effective in opening the door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AE791B3862D4FFFAD9433545D54FE2E&lt;/guid&gt;&#10;                    &lt;answertext&gt;  $$ 1 &lt;/answertext&gt;&#10;                    &lt;valuetype&gt;0&lt;/valuetype&gt;&#10;                &lt;/answer&gt;&#10;                &lt;answer&gt;&#10;                    &lt;guid&gt;8C7BFDAE02D440CCA475F28A1B98590F&lt;/guid&gt;&#10;                    &lt;answertext&gt;  $$ 2 &lt;/answertext&gt;&#10;                    &lt;valuetype&gt;0&lt;/valuetype&gt;&#10;                &lt;/answer&gt;&#10;                &lt;answer&gt;&#10;                    &lt;guid&gt;8AB161B41ECD498F898B86475A43FBDF&lt;/guid&gt;&#10;                    &lt;answertext&gt;  $$ 3 &lt;/answertext&gt;&#10;                    &lt;valuetype&gt;0&lt;/valuetype&gt;&#10;                &lt;/answer&gt;&#10;                &lt;answer&gt;&#10;                    &lt;guid&gt;57BF508E442447DBA6EC717CD0EE8087&lt;/guid&gt;&#10;                    &lt;answertext&gt;  $$ 4 &lt;/answertext&gt;&#10;                    &lt;valuetype&gt;0&lt;/valuetype&gt;&#10;                &lt;/answer&gt;&#10;                &lt;answer&gt;&#10;                    &lt;guid&gt;630CDCEDBFF640898F3E5F2FB269A6F6&lt;/guid&gt;&#10;                    &lt;answertext&gt; Either  $$ 1  or   $$ 3 &lt;/answertext&gt;&#10;                    &lt;valuetype&gt;0&lt;/valuetype&gt;&#10;                &lt;/answer&gt;&#10;            &lt;/answers&gt;&#10;        &lt;/multichoice&gt;&#10;    &lt;/questions&gt;&#10;&lt;/questionlist&gt;"/>
  <p:tag name="RESULTS" val="The four forces below are equal in magnitude. Which force would be most effective in opening the door?[;crlf;]48[;]48[;]48[;]False[;]0[;][;crlf;]1.0625[;]1[;]0.428478412525065[;]0.18359375[;crlf;]47[;]0[;]  $$ 1 1[;]  $$ 1 [;][;crlf;]0[;]0[;]  $$ 2 2[;]  $$ 2 [;][;crlf;]0[;]0[;]  $$ 3 3[;]  $$ 3 [;][;crlf;]1[;]0[;]  $$ 4 4[;]  $$ 4 [;][;crlf;]0[;]0[;] Either  $$ 1  or   $$ 3 5[;] Either  $$ 1  or   $$ 3 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EA89E240CC843FCA3A1F2D42F5F06DC&lt;/guid&gt;&#10;        &lt;description /&gt;&#10;        &lt;date&gt;5/26/2014 10:47:4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88171DF4665489186655935773DBFAF&lt;/guid&gt;&#10;            &lt;repollguid&gt;7AAF3D5FA1B542D38C830FBF1BEEC104&lt;/repollguid&gt;&#10;            &lt;sourceid&gt;870BD92FCEBA4D549FC36006B6E58A50&lt;/sourceid&gt;&#10;            &lt;questiontext&gt;Which force vector on point P would keep the wheel from spinning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ED2BEEE2EE4CE4A0CD4E5D1D8751EF&lt;/guid&gt;&#10;                    &lt;answertext&gt;A&lt;/answertext&gt;&#10;                    &lt;valuetype&gt;0&lt;/valuetype&gt;&#10;                &lt;/answer&gt;&#10;                &lt;answer&gt;&#10;                    &lt;guid&gt;6B62CFBE86974E00B56E32A53E35A1C6&lt;/guid&gt;&#10;                    &lt;answertext&gt;C&lt;/answertext&gt;&#10;                    &lt;valuetype&gt;0&lt;/valuetype&gt;&#10;                &lt;/answer&gt;&#10;                &lt;answer&gt;&#10;                    &lt;guid&gt;0D41DB58062F4EB0A2BE44F7324F428B&lt;/guid&gt;&#10;                    &lt;answertext&gt;D&lt;/answertext&gt;&#10;                    &lt;valuetype&gt;0&lt;/valuetype&gt;&#10;                &lt;/answer&gt;&#10;                &lt;answer&gt;&#10;                    &lt;guid&gt;ED6EAD6F7D87498DA9D3499ACDE8A722&lt;/guid&gt;&#10;                    &lt;answertext&gt;E&lt;/answertext&gt;&#10;                    &lt;valuetype&gt;0&lt;/valuetype&gt;&#10;                &lt;/answer&gt;&#10;            &lt;/answers&gt;&#10;        &lt;/multichoice&gt;&#10;    &lt;/questions&gt;&#10;&lt;/questionlist&gt;"/>
  <p:tag name="RESULTS" val="Which force vector on point P would keep the wheel from spinning?[;crlf;]49[;]49[;]49[;]False[;]0[;][;crlf;]1.04081632653061[;]1[;]0.282783805317368[;]0.0799666805497709[;crlf;]48[;]0[;]A1[;]A[;][;crlf;]0[;]0[;]C2[;]C[;][;crlf;]1[;]0[;]D3[;]D[;][;crlf;]0[;]0[;]E4[;]E[;]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2457</Words>
  <Application>Microsoft Office PowerPoint</Application>
  <PresentationFormat>On-screen Show (4:3)</PresentationFormat>
  <Paragraphs>381</Paragraphs>
  <Slides>62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Office Theme</vt:lpstr>
      <vt:lpstr>Equation</vt:lpstr>
      <vt:lpstr>Microsoft Graph Chart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four forces below are equal in magnitude. Which force would be most effective in opening the door?</vt:lpstr>
      <vt:lpstr>PowerPoint Presentation</vt:lpstr>
      <vt:lpstr>Which force vector on point P would keep the wheel from spinning?</vt:lpstr>
      <vt:lpstr>PowerPoint Presentation</vt:lpstr>
      <vt:lpstr>Which torques are equal?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moment of inertia is greatest?</vt:lpstr>
      <vt:lpstr>Which force vector applied to point P will stop this rolling ball?</vt:lpstr>
      <vt:lpstr>PowerPoint Presentation</vt:lpstr>
      <vt:lpstr>Which red vector is your best bet for getting this bolt as tight as possible?</vt:lpstr>
      <vt:lpstr>PowerPoint Presentation</vt:lpstr>
      <vt:lpstr>PowerPoint Presentation</vt:lpstr>
      <vt:lpstr>PowerPoint Presentation</vt:lpstr>
      <vt:lpstr>What happens to this pulley system?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beam balanced?</vt:lpstr>
      <vt:lpstr>PowerPoint Presentation</vt:lpstr>
      <vt:lpstr>PowerPoint Presentation</vt:lpstr>
      <vt:lpstr>PowerPoint Presentation</vt:lpstr>
    </vt:vector>
  </TitlesOfParts>
  <Company>Utah Valley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physics</dc:title>
  <dc:creator>MiniQuad</dc:creator>
  <cp:lastModifiedBy>Windows User</cp:lastModifiedBy>
  <cp:revision>108</cp:revision>
  <dcterms:created xsi:type="dcterms:W3CDTF">2014-04-03T04:45:59Z</dcterms:created>
  <dcterms:modified xsi:type="dcterms:W3CDTF">2014-05-29T18:29:41Z</dcterms:modified>
</cp:coreProperties>
</file>